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80" r:id="rId2"/>
    <p:sldId id="281" r:id="rId3"/>
  </p:sldIdLst>
  <p:sldSz cx="12192000" cy="6858000"/>
  <p:notesSz cx="6802438" cy="99345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8" autoAdjust="0"/>
    <p:restoredTop sz="94660"/>
  </p:normalViewPr>
  <p:slideViewPr>
    <p:cSldViewPr snapToGrid="0">
      <p:cViewPr varScale="1">
        <p:scale>
          <a:sx n="67" d="100"/>
          <a:sy n="67" d="100"/>
        </p:scale>
        <p:origin x="2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7723" cy="49845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3141" y="0"/>
            <a:ext cx="2947723" cy="498454"/>
          </a:xfrm>
          <a:prstGeom prst="rect">
            <a:avLst/>
          </a:prstGeom>
        </p:spPr>
        <p:txBody>
          <a:bodyPr vert="horz" lIns="91440" tIns="45720" rIns="91440" bIns="45720" rtlCol="0"/>
          <a:lstStyle>
            <a:lvl1pPr algn="r">
              <a:defRPr sz="1200"/>
            </a:lvl1pPr>
          </a:lstStyle>
          <a:p>
            <a:fld id="{06F52B6F-BBE9-4639-8E75-CA1866A976AA}" type="datetimeFigureOut">
              <a:rPr kumimoji="1" lang="ja-JP" altLang="en-US" smtClean="0"/>
              <a:t>2020/2/26</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9475" cy="3352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244" y="4781014"/>
            <a:ext cx="5441950" cy="3911739"/>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36123"/>
            <a:ext cx="2947723" cy="49845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3141" y="9436123"/>
            <a:ext cx="2947723" cy="498453"/>
          </a:xfrm>
          <a:prstGeom prst="rect">
            <a:avLst/>
          </a:prstGeom>
        </p:spPr>
        <p:txBody>
          <a:bodyPr vert="horz" lIns="91440" tIns="45720" rIns="91440" bIns="45720" rtlCol="0" anchor="b"/>
          <a:lstStyle>
            <a:lvl1pPr algn="r">
              <a:defRPr sz="1200"/>
            </a:lvl1pPr>
          </a:lstStyle>
          <a:p>
            <a:fld id="{BE4EB39B-DB57-465D-9F46-C2D980228D24}" type="slidenum">
              <a:rPr kumimoji="1" lang="ja-JP" altLang="en-US" smtClean="0"/>
              <a:t>‹#›</a:t>
            </a:fld>
            <a:endParaRPr kumimoji="1" lang="ja-JP" altLang="en-US"/>
          </a:p>
        </p:txBody>
      </p:sp>
    </p:spTree>
    <p:extLst>
      <p:ext uri="{BB962C8B-B14F-4D97-AF65-F5344CB8AC3E}">
        <p14:creationId xmlns:p14="http://schemas.microsoft.com/office/powerpoint/2010/main" val="10583805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こちらは木を生徒に見たて、先ほどの８つの課題や問題を並べてみました。</a:t>
            </a:r>
            <a:endParaRPr kumimoji="1" lang="en-US" altLang="ja-JP" dirty="0"/>
          </a:p>
          <a:p>
            <a:endParaRPr kumimoji="1" lang="en-US" altLang="ja-JP" dirty="0"/>
          </a:p>
          <a:p>
            <a:r>
              <a:rPr kumimoji="1" lang="ja-JP" altLang="en-US" dirty="0"/>
              <a:t>社会体験・成功体験の少なさ、自己肯定感の低さ、自己表現の乏しさ、自己受容の不足、家庭環境に起因する生きづらさ、家庭環境が課題となる課題、個人の特性、知識学力の格差が生徒という木のまわりに存在します。</a:t>
            </a:r>
            <a:endParaRPr kumimoji="1" lang="en-US" altLang="ja-JP" dirty="0"/>
          </a:p>
          <a:p>
            <a:r>
              <a:rPr kumimoji="1" lang="ja-JP" altLang="en-US" dirty="0"/>
              <a:t>その部分をどのような活動で補っていくのか。</a:t>
            </a:r>
            <a:endParaRPr kumimoji="1" lang="en-US" altLang="ja-JP" dirty="0"/>
          </a:p>
          <a:p>
            <a:r>
              <a:rPr kumimoji="1" lang="ja-JP" altLang="en-US" dirty="0"/>
              <a:t>例えば「地域との連携」ではボランティア活動や自主活動で</a:t>
            </a:r>
            <a:endParaRPr kumimoji="1" lang="en-US" altLang="ja-JP" dirty="0"/>
          </a:p>
          <a:p>
            <a:r>
              <a:rPr kumimoji="1" lang="en-US" altLang="ja-JP" dirty="0"/>
              <a:t>『</a:t>
            </a:r>
            <a:r>
              <a:rPr kumimoji="1" lang="ja-JP" altLang="en-US" dirty="0"/>
              <a:t>他者とのつながり</a:t>
            </a:r>
            <a:r>
              <a:rPr kumimoji="1" lang="en-US" altLang="ja-JP" dirty="0"/>
              <a:t>』</a:t>
            </a:r>
            <a:r>
              <a:rPr kumimoji="1" lang="ja-JP" altLang="en-US" dirty="0"/>
              <a:t>や</a:t>
            </a:r>
            <a:r>
              <a:rPr kumimoji="1" lang="en-US" altLang="ja-JP" dirty="0"/>
              <a:t>『</a:t>
            </a:r>
            <a:r>
              <a:rPr kumimoji="1" lang="ja-JP" altLang="en-US" dirty="0"/>
              <a:t>企業のひと</a:t>
            </a:r>
            <a:r>
              <a:rPr kumimoji="1" lang="en-US" altLang="ja-JP" dirty="0"/>
              <a:t>』</a:t>
            </a:r>
            <a:r>
              <a:rPr kumimoji="1" lang="ja-JP" altLang="en-US" dirty="0"/>
              <a:t>と社会体験を通じ経験を積むことで自己肯定感を高めることができます。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8149BF-C7F4-7949-A9EF-BB658A071CB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57293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こちらは木を生徒に見たて、先ほどの８つの課題や問題を並べてみました。</a:t>
            </a:r>
            <a:endParaRPr kumimoji="1" lang="en-US" altLang="ja-JP" dirty="0"/>
          </a:p>
          <a:p>
            <a:endParaRPr kumimoji="1" lang="en-US" altLang="ja-JP" dirty="0"/>
          </a:p>
          <a:p>
            <a:r>
              <a:rPr kumimoji="1" lang="ja-JP" altLang="en-US" dirty="0"/>
              <a:t>社会体験・成功体験の少なさ、自己肯定感の低さ、自己表現の乏しさ、自己受容の不足、家庭環境に起因する生きづらさ、家庭環境が課題となる課題、個人の特性、知識学力の格差が生徒という木のまわりに存在します。</a:t>
            </a:r>
            <a:endParaRPr kumimoji="1" lang="en-US" altLang="ja-JP" dirty="0"/>
          </a:p>
          <a:p>
            <a:r>
              <a:rPr kumimoji="1" lang="ja-JP" altLang="en-US" dirty="0"/>
              <a:t>その部分をどのような活動で補っていくのか。</a:t>
            </a:r>
            <a:endParaRPr kumimoji="1" lang="en-US" altLang="ja-JP" dirty="0"/>
          </a:p>
          <a:p>
            <a:r>
              <a:rPr kumimoji="1" lang="ja-JP" altLang="en-US" dirty="0"/>
              <a:t>例えば「地域との連携」ではボランティア活動や自主活動で</a:t>
            </a:r>
            <a:endParaRPr kumimoji="1" lang="en-US" altLang="ja-JP" dirty="0"/>
          </a:p>
          <a:p>
            <a:r>
              <a:rPr kumimoji="1" lang="en-US" altLang="ja-JP" dirty="0"/>
              <a:t>『</a:t>
            </a:r>
            <a:r>
              <a:rPr kumimoji="1" lang="ja-JP" altLang="en-US" dirty="0"/>
              <a:t>他者とのつながり</a:t>
            </a:r>
            <a:r>
              <a:rPr kumimoji="1" lang="en-US" altLang="ja-JP" dirty="0"/>
              <a:t>』</a:t>
            </a:r>
            <a:r>
              <a:rPr kumimoji="1" lang="ja-JP" altLang="en-US" dirty="0"/>
              <a:t>や</a:t>
            </a:r>
            <a:r>
              <a:rPr kumimoji="1" lang="en-US" altLang="ja-JP" dirty="0"/>
              <a:t>『</a:t>
            </a:r>
            <a:r>
              <a:rPr kumimoji="1" lang="ja-JP" altLang="en-US" dirty="0"/>
              <a:t>企業のひと</a:t>
            </a:r>
            <a:r>
              <a:rPr kumimoji="1" lang="en-US" altLang="ja-JP" dirty="0"/>
              <a:t>』</a:t>
            </a:r>
            <a:r>
              <a:rPr kumimoji="1" lang="ja-JP" altLang="en-US" dirty="0"/>
              <a:t>と社会体験を通じ経験を積むことで自己肯定感を高めることができます。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8149BF-C7F4-7949-A9EF-BB658A071CB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0249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61D3CB30-8860-AA42-9784-37211679483A}" type="datetimeFigureOut">
              <a:rPr kumimoji="1" lang="ja-JP" altLang="en-US" smtClean="0"/>
              <a:t>2020/2/26</a:t>
            </a:fld>
            <a:endParaRPr kumimoji="1" lang="ja-JP" alt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kumimoji="1" lang="ja-JP"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5E087EE2-F7F1-5E4C-9004-829917176759}" type="slidenum">
              <a:rPr kumimoji="1" lang="ja-JP" altLang="en-US" smtClean="0"/>
              <a:t>‹#›</a:t>
            </a:fld>
            <a:endParaRPr kumimoji="1" lang="ja-JP" alt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30444251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1D3CB30-8860-AA42-9784-37211679483A}" type="datetimeFigureOut">
              <a:rPr kumimoji="1" lang="ja-JP" altLang="en-US" smtClean="0"/>
              <a:t>2020/2/26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087EE2-F7F1-5E4C-9004-829917176759}" type="slidenum">
              <a:rPr kumimoji="1" lang="ja-JP" altLang="en-US" smtClean="0"/>
              <a:t>‹#›</a:t>
            </a:fld>
            <a:endParaRPr kumimoji="1" lang="ja-JP" altLang="en-US"/>
          </a:p>
        </p:txBody>
      </p:sp>
    </p:spTree>
    <p:extLst>
      <p:ext uri="{BB962C8B-B14F-4D97-AF65-F5344CB8AC3E}">
        <p14:creationId xmlns:p14="http://schemas.microsoft.com/office/powerpoint/2010/main" val="912905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1D3CB30-8860-AA42-9784-37211679483A}" type="datetimeFigureOut">
              <a:rPr kumimoji="1" lang="ja-JP" altLang="en-US" smtClean="0"/>
              <a:t>2020/2/26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087EE2-F7F1-5E4C-9004-829917176759}" type="slidenum">
              <a:rPr kumimoji="1" lang="ja-JP" altLang="en-US" smtClean="0"/>
              <a:t>‹#›</a:t>
            </a:fld>
            <a:endParaRPr kumimoji="1" lang="ja-JP" altLang="en-US"/>
          </a:p>
        </p:txBody>
      </p:sp>
    </p:spTree>
    <p:extLst>
      <p:ext uri="{BB962C8B-B14F-4D97-AF65-F5344CB8AC3E}">
        <p14:creationId xmlns:p14="http://schemas.microsoft.com/office/powerpoint/2010/main" val="1438666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1D3CB30-8860-AA42-9784-37211679483A}" type="datetimeFigureOut">
              <a:rPr kumimoji="1" lang="ja-JP" altLang="en-US" smtClean="0"/>
              <a:t>2020/2/26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087EE2-F7F1-5E4C-9004-829917176759}" type="slidenum">
              <a:rPr kumimoji="1" lang="ja-JP" altLang="en-US" smtClean="0"/>
              <a:t>‹#›</a:t>
            </a:fld>
            <a:endParaRPr kumimoji="1" lang="ja-JP" altLang="en-US"/>
          </a:p>
        </p:txBody>
      </p:sp>
    </p:spTree>
    <p:extLst>
      <p:ext uri="{BB962C8B-B14F-4D97-AF65-F5344CB8AC3E}">
        <p14:creationId xmlns:p14="http://schemas.microsoft.com/office/powerpoint/2010/main" val="2951138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61D3CB30-8860-AA42-9784-37211679483A}" type="datetimeFigureOut">
              <a:rPr kumimoji="1" lang="ja-JP" altLang="en-US" smtClean="0"/>
              <a:t>2020/2/26</a:t>
            </a:fld>
            <a:endParaRPr kumimoji="1" lang="ja-JP" alt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kumimoji="1" lang="ja-JP"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5E087EE2-F7F1-5E4C-9004-829917176759}" type="slidenum">
              <a:rPr kumimoji="1" lang="ja-JP" altLang="en-US" smtClean="0"/>
              <a:t>‹#›</a:t>
            </a:fld>
            <a:endParaRPr kumimoji="1" lang="ja-JP" alt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85725714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1D3CB30-8860-AA42-9784-37211679483A}" type="datetimeFigureOut">
              <a:rPr kumimoji="1" lang="ja-JP" altLang="en-US" smtClean="0"/>
              <a:t>2020/2/26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E087EE2-F7F1-5E4C-9004-829917176759}" type="slidenum">
              <a:rPr kumimoji="1" lang="ja-JP" altLang="en-US" smtClean="0"/>
              <a:t>‹#›</a:t>
            </a:fld>
            <a:endParaRPr kumimoji="1" lang="ja-JP" altLang="en-US"/>
          </a:p>
        </p:txBody>
      </p:sp>
    </p:spTree>
    <p:extLst>
      <p:ext uri="{BB962C8B-B14F-4D97-AF65-F5344CB8AC3E}">
        <p14:creationId xmlns:p14="http://schemas.microsoft.com/office/powerpoint/2010/main" val="1300474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1D3CB30-8860-AA42-9784-37211679483A}" type="datetimeFigureOut">
              <a:rPr kumimoji="1" lang="ja-JP" altLang="en-US" smtClean="0"/>
              <a:t>2020/2/26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E087EE2-F7F1-5E4C-9004-829917176759}" type="slidenum">
              <a:rPr kumimoji="1" lang="ja-JP" altLang="en-US" smtClean="0"/>
              <a:t>‹#›</a:t>
            </a:fld>
            <a:endParaRPr kumimoji="1" lang="ja-JP" altLang="en-US"/>
          </a:p>
        </p:txBody>
      </p:sp>
    </p:spTree>
    <p:extLst>
      <p:ext uri="{BB962C8B-B14F-4D97-AF65-F5344CB8AC3E}">
        <p14:creationId xmlns:p14="http://schemas.microsoft.com/office/powerpoint/2010/main" val="1322128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1D3CB30-8860-AA42-9784-37211679483A}" type="datetimeFigureOut">
              <a:rPr kumimoji="1" lang="ja-JP" altLang="en-US" smtClean="0"/>
              <a:t>2020/2/26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E087EE2-F7F1-5E4C-9004-829917176759}" type="slidenum">
              <a:rPr kumimoji="1" lang="ja-JP" altLang="en-US" smtClean="0"/>
              <a:t>‹#›</a:t>
            </a:fld>
            <a:endParaRPr kumimoji="1" lang="ja-JP" altLang="en-US"/>
          </a:p>
        </p:txBody>
      </p:sp>
    </p:spTree>
    <p:extLst>
      <p:ext uri="{BB962C8B-B14F-4D97-AF65-F5344CB8AC3E}">
        <p14:creationId xmlns:p14="http://schemas.microsoft.com/office/powerpoint/2010/main" val="1945573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3CB30-8860-AA42-9784-37211679483A}" type="datetimeFigureOut">
              <a:rPr kumimoji="1" lang="ja-JP" altLang="en-US" smtClean="0"/>
              <a:t>2020/2/26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E087EE2-F7F1-5E4C-9004-829917176759}" type="slidenum">
              <a:rPr kumimoji="1" lang="ja-JP" altLang="en-US" smtClean="0"/>
              <a:t>‹#›</a:t>
            </a:fld>
            <a:endParaRPr kumimoji="1" lang="ja-JP" altLang="en-US"/>
          </a:p>
        </p:txBody>
      </p:sp>
    </p:spTree>
    <p:extLst>
      <p:ext uri="{BB962C8B-B14F-4D97-AF65-F5344CB8AC3E}">
        <p14:creationId xmlns:p14="http://schemas.microsoft.com/office/powerpoint/2010/main" val="2297119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1D3CB30-8860-AA42-9784-37211679483A}" type="datetimeFigureOut">
              <a:rPr kumimoji="1" lang="ja-JP" altLang="en-US" smtClean="0"/>
              <a:t>2020/2/26</a:t>
            </a:fld>
            <a:endParaRPr kumimoji="1" lang="ja-JP"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E087EE2-F7F1-5E4C-9004-829917176759}" type="slidenum">
              <a:rPr kumimoji="1" lang="ja-JP" altLang="en-US" smtClean="0"/>
              <a:t>‹#›</a:t>
            </a:fld>
            <a:endParaRPr kumimoji="1" lang="ja-JP"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77603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1D3CB30-8860-AA42-9784-37211679483A}" type="datetimeFigureOut">
              <a:rPr kumimoji="1" lang="ja-JP" altLang="en-US" smtClean="0"/>
              <a:t>2020/2/26</a:t>
            </a:fld>
            <a:endParaRPr kumimoji="1" lang="ja-JP"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E087EE2-F7F1-5E4C-9004-829917176759}" type="slidenum">
              <a:rPr kumimoji="1" lang="ja-JP" altLang="en-US" smtClean="0"/>
              <a:t>‹#›</a:t>
            </a:fld>
            <a:endParaRPr kumimoji="1" lang="ja-JP"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43625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61D3CB30-8860-AA42-9784-37211679483A}" type="datetimeFigureOut">
              <a:rPr kumimoji="1" lang="ja-JP" altLang="en-US" smtClean="0"/>
              <a:t>2020/2/26</a:t>
            </a:fld>
            <a:endParaRPr kumimoji="1" lang="ja-JP" alt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5E087EE2-F7F1-5E4C-9004-829917176759}" type="slidenum">
              <a:rPr kumimoji="1" lang="ja-JP" altLang="en-US" smtClean="0"/>
              <a:t>‹#›</a:t>
            </a:fld>
            <a:endParaRPr kumimoji="1" lang="ja-JP" alt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805146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kumimoji="1"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sv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svg"/><Relationship Id="rId4" Type="http://schemas.openxmlformats.org/officeDocument/2006/relationships/hyperlink" Target="http://publicdomainq.net/tree-0009696/" TargetMode="Externa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10" Type="http://schemas.openxmlformats.org/officeDocument/2006/relationships/image" Target="../media/image9.svg"/><Relationship Id="rId4" Type="http://schemas.openxmlformats.org/officeDocument/2006/relationships/hyperlink" Target="http://publicdomainq.net/tree-0009696/" TargetMode="Externa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1" name="楕円 50">
            <a:extLst>
              <a:ext uri="{FF2B5EF4-FFF2-40B4-BE49-F238E27FC236}">
                <a16:creationId xmlns:a16="http://schemas.microsoft.com/office/drawing/2014/main" id="{A65B3A62-4F21-41BF-B661-B45B5D850ADA}"/>
              </a:ext>
            </a:extLst>
          </p:cNvPr>
          <p:cNvSpPr/>
          <p:nvPr/>
        </p:nvSpPr>
        <p:spPr>
          <a:xfrm>
            <a:off x="2823818" y="335794"/>
            <a:ext cx="6162356" cy="5944545"/>
          </a:xfrm>
          <a:prstGeom prst="ellipse">
            <a:avLst/>
          </a:prstGeom>
          <a:pattFill prst="pct20">
            <a:fgClr>
              <a:schemeClr val="accent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Book" panose="020B0503020102020204"/>
              <a:ea typeface="メイリオ" panose="020B0604030504040204" pitchFamily="50" charset="-128"/>
              <a:cs typeface="+mn-cs"/>
            </a:endParaRPr>
          </a:p>
        </p:txBody>
      </p:sp>
      <p:pic>
        <p:nvPicPr>
          <p:cNvPr id="4" name="図 3">
            <a:extLst>
              <a:ext uri="{FF2B5EF4-FFF2-40B4-BE49-F238E27FC236}">
                <a16:creationId xmlns:a16="http://schemas.microsoft.com/office/drawing/2014/main" id="{7A46E690-6A8D-435A-BC47-D5B9953B0CD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57800" y="3813103"/>
            <a:ext cx="1676400" cy="1542812"/>
          </a:xfrm>
          <a:prstGeom prst="rect">
            <a:avLst/>
          </a:prstGeom>
        </p:spPr>
      </p:pic>
      <p:sp>
        <p:nvSpPr>
          <p:cNvPr id="5" name="テキスト ボックス 4">
            <a:extLst>
              <a:ext uri="{FF2B5EF4-FFF2-40B4-BE49-F238E27FC236}">
                <a16:creationId xmlns:a16="http://schemas.microsoft.com/office/drawing/2014/main" id="{9E63A5A8-2E9B-4F57-BEB7-EDA7C3C5886F}"/>
              </a:ext>
            </a:extLst>
          </p:cNvPr>
          <p:cNvSpPr txBox="1"/>
          <p:nvPr/>
        </p:nvSpPr>
        <p:spPr>
          <a:xfrm>
            <a:off x="5438248" y="4153677"/>
            <a:ext cx="1342037"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生徒が直面していること</a:t>
            </a:r>
          </a:p>
        </p:txBody>
      </p:sp>
      <p:sp>
        <p:nvSpPr>
          <p:cNvPr id="6" name="テキスト ボックス 5">
            <a:extLst>
              <a:ext uri="{FF2B5EF4-FFF2-40B4-BE49-F238E27FC236}">
                <a16:creationId xmlns:a16="http://schemas.microsoft.com/office/drawing/2014/main" id="{C4F804A0-BC9C-45BE-9BAB-E593BF204CD4}"/>
              </a:ext>
            </a:extLst>
          </p:cNvPr>
          <p:cNvSpPr txBox="1"/>
          <p:nvPr/>
        </p:nvSpPr>
        <p:spPr>
          <a:xfrm>
            <a:off x="7224627" y="1326763"/>
            <a:ext cx="1639572" cy="752129"/>
          </a:xfrm>
          <a:prstGeom prst="rect">
            <a:avLst/>
          </a:prstGeom>
          <a:noFill/>
        </p:spPr>
        <p:txBody>
          <a:bodyPr wrap="square" rtlCol="0">
            <a:spAutoFit/>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自己肯定感の低さ</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ts val="13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家庭・学校・地域での</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ts val="13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自己を肯定される機会不足</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ts val="13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自己有用感の不足</a:t>
            </a:r>
          </a:p>
        </p:txBody>
      </p:sp>
      <p:sp>
        <p:nvSpPr>
          <p:cNvPr id="7" name="テキスト ボックス 6">
            <a:extLst>
              <a:ext uri="{FF2B5EF4-FFF2-40B4-BE49-F238E27FC236}">
                <a16:creationId xmlns:a16="http://schemas.microsoft.com/office/drawing/2014/main" id="{AC90AC5B-BF76-4A74-9652-CDA40485377D}"/>
              </a:ext>
            </a:extLst>
          </p:cNvPr>
          <p:cNvSpPr txBox="1"/>
          <p:nvPr/>
        </p:nvSpPr>
        <p:spPr>
          <a:xfrm>
            <a:off x="7179733" y="3262627"/>
            <a:ext cx="1630339" cy="800219"/>
          </a:xfrm>
          <a:prstGeom prst="rect">
            <a:avLst/>
          </a:prstGeom>
          <a:noFill/>
        </p:spPr>
        <p:txBody>
          <a:bodyPr wrap="square" rtlCol="0">
            <a:spAutoFit/>
          </a:bodyPr>
          <a:lstStyle/>
          <a:p>
            <a:pPr marL="0" marR="0" lvl="0" indent="0" algn="ctr" defTabSz="4572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自己表現の乏しさ</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ts val="14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コミュニケーション不足</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ts val="14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ソーシャルスキルを</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ts val="14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学ぶ機会不足</a:t>
            </a:r>
          </a:p>
        </p:txBody>
      </p:sp>
      <p:sp>
        <p:nvSpPr>
          <p:cNvPr id="8" name="テキスト ボックス 7">
            <a:extLst>
              <a:ext uri="{FF2B5EF4-FFF2-40B4-BE49-F238E27FC236}">
                <a16:creationId xmlns:a16="http://schemas.microsoft.com/office/drawing/2014/main" id="{3FF05D82-4657-4F3D-8171-9E4EF0C38454}"/>
              </a:ext>
            </a:extLst>
          </p:cNvPr>
          <p:cNvSpPr txBox="1"/>
          <p:nvPr/>
        </p:nvSpPr>
        <p:spPr>
          <a:xfrm>
            <a:off x="5411727" y="349587"/>
            <a:ext cx="1627449" cy="918841"/>
          </a:xfrm>
          <a:prstGeom prst="rect">
            <a:avLst/>
          </a:prstGeom>
          <a:noFill/>
        </p:spPr>
        <p:txBody>
          <a:bodyPr wrap="square" rtlCol="0">
            <a:spAutoFit/>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社会体験の少なさ</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ts val="13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体験の機会不足</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ts val="13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体験の機会提供者の不足</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ts val="13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ロールモデルの不在</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ts val="13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自己存在価値の低さ</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52D75AB0-FD39-4B6A-8DBF-77B7764687F0}"/>
              </a:ext>
            </a:extLst>
          </p:cNvPr>
          <p:cNvSpPr txBox="1"/>
          <p:nvPr/>
        </p:nvSpPr>
        <p:spPr>
          <a:xfrm>
            <a:off x="5268630" y="1741824"/>
            <a:ext cx="1888490" cy="752129"/>
          </a:xfrm>
          <a:prstGeom prst="rect">
            <a:avLst/>
          </a:prstGeom>
          <a:noFill/>
        </p:spPr>
        <p:txBody>
          <a:bodyPr wrap="square" rtlCol="0">
            <a:spAutoFit/>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成功体験の少なさ</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ts val="13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体験回数が少ない</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ts val="13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家庭・学校・地域での</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ts val="13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体験の指導者不在</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テキスト ボックス 9">
            <a:extLst>
              <a:ext uri="{FF2B5EF4-FFF2-40B4-BE49-F238E27FC236}">
                <a16:creationId xmlns:a16="http://schemas.microsoft.com/office/drawing/2014/main" id="{53E1C02A-8830-4391-BEE5-13A1A74DCCCC}"/>
              </a:ext>
            </a:extLst>
          </p:cNvPr>
          <p:cNvSpPr txBox="1"/>
          <p:nvPr/>
        </p:nvSpPr>
        <p:spPr>
          <a:xfrm>
            <a:off x="5319786" y="3005423"/>
            <a:ext cx="1460500" cy="752129"/>
          </a:xfrm>
          <a:prstGeom prst="rect">
            <a:avLst/>
          </a:prstGeom>
          <a:noFill/>
        </p:spPr>
        <p:txBody>
          <a:bodyPr wrap="square" rtlCol="0">
            <a:spAutoFit/>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自己受容不足</a:t>
            </a:r>
            <a:endParaRPr kumimoji="1" lang="en-US" altLang="ja-JP" sz="14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ts val="13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特性の理解不足</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ts val="13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特性の説明機会不足</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ts val="13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保護者の理解・需要不足</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1" name="テキスト ボックス 10">
            <a:extLst>
              <a:ext uri="{FF2B5EF4-FFF2-40B4-BE49-F238E27FC236}">
                <a16:creationId xmlns:a16="http://schemas.microsoft.com/office/drawing/2014/main" id="{DF810AFB-BECC-41AB-B421-091F26A94D54}"/>
              </a:ext>
            </a:extLst>
          </p:cNvPr>
          <p:cNvSpPr txBox="1"/>
          <p:nvPr/>
        </p:nvSpPr>
        <p:spPr>
          <a:xfrm>
            <a:off x="3386011" y="5106141"/>
            <a:ext cx="1966389" cy="800219"/>
          </a:xfrm>
          <a:prstGeom prst="rect">
            <a:avLst/>
          </a:prstGeom>
          <a:noFill/>
        </p:spPr>
        <p:txBody>
          <a:bodyPr wrap="square" rtlCol="0">
            <a:spAutoFit/>
          </a:bodyPr>
          <a:lstStyle/>
          <a:p>
            <a:pPr marL="0" marR="0" lvl="0" indent="0" algn="ctr" defTabSz="4572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パーソナルに起因する生きづらさ</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ts val="14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発達障がい・愛着障がい</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ts val="14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健康問題</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2" name="テキスト ボックス 11">
            <a:extLst>
              <a:ext uri="{FF2B5EF4-FFF2-40B4-BE49-F238E27FC236}">
                <a16:creationId xmlns:a16="http://schemas.microsoft.com/office/drawing/2014/main" id="{FA1F806E-0FC4-424A-80F3-0B9061B1DC9A}"/>
              </a:ext>
            </a:extLst>
          </p:cNvPr>
          <p:cNvSpPr txBox="1"/>
          <p:nvPr/>
        </p:nvSpPr>
        <p:spPr>
          <a:xfrm>
            <a:off x="3441806" y="3647446"/>
            <a:ext cx="1564640" cy="979755"/>
          </a:xfrm>
          <a:prstGeom prst="rect">
            <a:avLst/>
          </a:prstGeom>
          <a:noFill/>
        </p:spPr>
        <p:txBody>
          <a:bodyPr wrap="square" rtlCol="0">
            <a:spAutoFit/>
          </a:bodyPr>
          <a:lstStyle/>
          <a:p>
            <a:pPr marL="0" marR="0" lvl="0" indent="0" algn="ctr" defTabSz="457200" rtl="0" eaLnBrk="1" fontAlgn="auto" latinLnBrk="0" hangingPunct="1">
              <a:lnSpc>
                <a:spcPts val="14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家庭環境に起因する生きづらさ</a:t>
            </a:r>
            <a:endParaRPr kumimoji="1" lang="en-US" altLang="ja-JP" sz="14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ts val="14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経済的困窮</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ts val="1400"/>
              </a:lnSpc>
              <a:spcBef>
                <a:spcPts val="0"/>
              </a:spcBef>
              <a:spcAft>
                <a:spcPts val="0"/>
              </a:spcAft>
              <a:buClrTx/>
              <a:buSzTx/>
              <a:buFontTx/>
              <a:buNone/>
              <a:tabLst/>
              <a:defRPr/>
            </a:pPr>
            <a:r>
              <a:rPr lang="ja-JP" altLang="en-US" sz="900" dirty="0">
                <a:solidFill>
                  <a:prstClr val="black"/>
                </a:solidFill>
                <a:latin typeface="メイリオ" panose="020B0604030504040204" pitchFamily="50" charset="-128"/>
                <a:ea typeface="メイリオ" panose="020B0604030504040204" pitchFamily="50" charset="-128"/>
              </a:rPr>
              <a:t>家族</a:t>
            </a:r>
            <a:r>
              <a:rPr kumimoji="1" lang="ja-JP" altLang="en-US" sz="9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構成員による困難さ</a:t>
            </a:r>
            <a:endParaRPr kumimoji="1" lang="en-US" altLang="ja-JP" sz="9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457200" rtl="0" eaLnBrk="1" fontAlgn="auto" latinLnBrk="0" hangingPunct="1">
              <a:lnSpc>
                <a:spcPts val="1400"/>
              </a:lnSpc>
              <a:spcBef>
                <a:spcPts val="0"/>
              </a:spcBef>
              <a:spcAft>
                <a:spcPts val="0"/>
              </a:spcAft>
              <a:buClrTx/>
              <a:buSzTx/>
              <a:buFontTx/>
              <a:buNone/>
              <a:tabLst/>
              <a:defRPr/>
            </a:pPr>
            <a:r>
              <a:rPr kumimoji="1" lang="ja-JP" altLang="en-US" sz="9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家庭</a:t>
            </a:r>
            <a:r>
              <a:rPr lang="ja-JP" altLang="en-US" sz="900" dirty="0">
                <a:solidFill>
                  <a:prstClr val="black"/>
                </a:solidFill>
                <a:latin typeface="メイリオ" panose="020B0604030504040204" pitchFamily="50" charset="-128"/>
                <a:ea typeface="メイリオ" panose="020B0604030504040204" pitchFamily="50" charset="-128"/>
              </a:rPr>
              <a:t>養育</a:t>
            </a:r>
            <a:r>
              <a:rPr kumimoji="1" lang="ja-JP" altLang="en-US" sz="9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力の低さ</a:t>
            </a:r>
          </a:p>
        </p:txBody>
      </p:sp>
      <p:sp>
        <p:nvSpPr>
          <p:cNvPr id="13" name="テキスト ボックス 12">
            <a:extLst>
              <a:ext uri="{FF2B5EF4-FFF2-40B4-BE49-F238E27FC236}">
                <a16:creationId xmlns:a16="http://schemas.microsoft.com/office/drawing/2014/main" id="{1DCF9137-DB07-4F49-8BCC-0BBB37F74B73}"/>
              </a:ext>
            </a:extLst>
          </p:cNvPr>
          <p:cNvSpPr txBox="1"/>
          <p:nvPr/>
        </p:nvSpPr>
        <p:spPr>
          <a:xfrm>
            <a:off x="5348978" y="5480120"/>
            <a:ext cx="1676400" cy="800219"/>
          </a:xfrm>
          <a:prstGeom prst="rect">
            <a:avLst/>
          </a:prstGeom>
          <a:noFill/>
        </p:spPr>
        <p:txBody>
          <a:bodyPr wrap="square" rtlCol="0">
            <a:spAutoFit/>
          </a:bodyPr>
          <a:lstStyle/>
          <a:p>
            <a:pPr marL="0" marR="0" lvl="0" indent="0" algn="ctr" defTabSz="4572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知識・学力の格差</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ts val="14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不登校による</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ts val="14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義務教育期間の学習時間不足</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ts val="14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学習到達目標点のばらつき</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 name="矢印: 五方向 13">
            <a:extLst>
              <a:ext uri="{FF2B5EF4-FFF2-40B4-BE49-F238E27FC236}">
                <a16:creationId xmlns:a16="http://schemas.microsoft.com/office/drawing/2014/main" id="{12E9340C-F8E7-4177-BFB2-E4C3FC3ECAEC}"/>
              </a:ext>
            </a:extLst>
          </p:cNvPr>
          <p:cNvSpPr/>
          <p:nvPr/>
        </p:nvSpPr>
        <p:spPr>
          <a:xfrm>
            <a:off x="3605206" y="397989"/>
            <a:ext cx="1800000" cy="540000"/>
          </a:xfrm>
          <a:prstGeom prst="homePlate">
            <a:avLst/>
          </a:prstGeom>
          <a:solidFill>
            <a:schemeClr val="accent5">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ボランティア活動</a:t>
            </a:r>
            <a:endParaRPr kumimoji="1" lang="en-US" altLang="ja-JP"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有志による自主活動</a:t>
            </a:r>
          </a:p>
        </p:txBody>
      </p:sp>
      <p:sp>
        <p:nvSpPr>
          <p:cNvPr id="15" name="テキスト ボックス 14">
            <a:extLst>
              <a:ext uri="{FF2B5EF4-FFF2-40B4-BE49-F238E27FC236}">
                <a16:creationId xmlns:a16="http://schemas.microsoft.com/office/drawing/2014/main" id="{0C9BC07D-562F-4B1D-BC84-7FEAB3CF042C}"/>
              </a:ext>
            </a:extLst>
          </p:cNvPr>
          <p:cNvSpPr txBox="1"/>
          <p:nvPr/>
        </p:nvSpPr>
        <p:spPr>
          <a:xfrm>
            <a:off x="3040921" y="1352824"/>
            <a:ext cx="400110" cy="1185997"/>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地域との連携</a:t>
            </a:r>
          </a:p>
        </p:txBody>
      </p:sp>
      <p:sp>
        <p:nvSpPr>
          <p:cNvPr id="16" name="矢印: 五方向 15">
            <a:extLst>
              <a:ext uri="{FF2B5EF4-FFF2-40B4-BE49-F238E27FC236}">
                <a16:creationId xmlns:a16="http://schemas.microsoft.com/office/drawing/2014/main" id="{0F5DC66E-1E77-47FF-A832-BB61E7FB1CF2}"/>
              </a:ext>
            </a:extLst>
          </p:cNvPr>
          <p:cNvSpPr/>
          <p:nvPr/>
        </p:nvSpPr>
        <p:spPr>
          <a:xfrm>
            <a:off x="3614270" y="2095908"/>
            <a:ext cx="1800000" cy="540000"/>
          </a:xfrm>
          <a:prstGeom prst="homePlate">
            <a:avLst/>
          </a:prstGeom>
          <a:solidFill>
            <a:schemeClr val="accent5">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いばら祭</a:t>
            </a:r>
            <a:endParaRPr kumimoji="1" lang="en-US" altLang="ja-JP"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7" name="テキスト ボックス 16">
            <a:extLst>
              <a:ext uri="{FF2B5EF4-FFF2-40B4-BE49-F238E27FC236}">
                <a16:creationId xmlns:a16="http://schemas.microsoft.com/office/drawing/2014/main" id="{C1AAC1F9-C4D2-4E9F-9619-C35F3854410F}"/>
              </a:ext>
            </a:extLst>
          </p:cNvPr>
          <p:cNvSpPr txBox="1"/>
          <p:nvPr/>
        </p:nvSpPr>
        <p:spPr>
          <a:xfrm>
            <a:off x="3605206" y="2635908"/>
            <a:ext cx="1735227"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anose="020B0604030504040204" pitchFamily="50" charset="-128"/>
                <a:ea typeface="メイリオ" panose="020B0604030504040204" pitchFamily="50" charset="-128"/>
              </a:rPr>
              <a:t>サークル発表</a:t>
            </a: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ファッションショー</a:t>
            </a: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ステージ発表</a:t>
            </a: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食堂係（飲食店にアプローチ）</a:t>
            </a: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販売（店主と一緒に）</a:t>
            </a: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anose="020B0604030504040204" pitchFamily="50" charset="-128"/>
                <a:ea typeface="メイリオ" panose="020B0604030504040204" pitchFamily="50" charset="-128"/>
              </a:rPr>
              <a:t>介護の手浴サービス</a:t>
            </a: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18" name="グラフィックス 17" descr="葉">
            <a:extLst>
              <a:ext uri="{FF2B5EF4-FFF2-40B4-BE49-F238E27FC236}">
                <a16:creationId xmlns:a16="http://schemas.microsoft.com/office/drawing/2014/main" id="{4D5B9787-C865-4A6B-8CBB-B20B23838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94818" y="791104"/>
            <a:ext cx="483647" cy="483647"/>
          </a:xfrm>
          <a:prstGeom prst="rect">
            <a:avLst/>
          </a:prstGeom>
        </p:spPr>
      </p:pic>
      <p:sp>
        <p:nvSpPr>
          <p:cNvPr id="19" name="テキスト ボックス 18">
            <a:extLst>
              <a:ext uri="{FF2B5EF4-FFF2-40B4-BE49-F238E27FC236}">
                <a16:creationId xmlns:a16="http://schemas.microsoft.com/office/drawing/2014/main" id="{326A43BD-8CE3-46AA-ADF0-A01CE1E44582}"/>
              </a:ext>
            </a:extLst>
          </p:cNvPr>
          <p:cNvSpPr txBox="1"/>
          <p:nvPr/>
        </p:nvSpPr>
        <p:spPr>
          <a:xfrm>
            <a:off x="3597028" y="1019968"/>
            <a:ext cx="1800000" cy="811811"/>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・ヨイショコ祭り・泉水祭り</a:t>
            </a: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・地域の方とのつながり</a:t>
            </a: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・朝のあいさつ活動</a:t>
            </a: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・災害ボランティア・</a:t>
            </a: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・幸腹食堂（つながり・役割）</a:t>
            </a: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anose="020B0604030504040204" pitchFamily="50" charset="-128"/>
                <a:ea typeface="メイリオ" panose="020B0604030504040204" pitchFamily="50" charset="-128"/>
              </a:rPr>
              <a:t>・デザインフェスタ参加</a:t>
            </a: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・ハピスポ広場（経験値向上）</a:t>
            </a: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0" name="矢印: 五方向 19">
            <a:extLst>
              <a:ext uri="{FF2B5EF4-FFF2-40B4-BE49-F238E27FC236}">
                <a16:creationId xmlns:a16="http://schemas.microsoft.com/office/drawing/2014/main" id="{AC3053EE-F23A-47B0-B55D-F23542547634}"/>
              </a:ext>
            </a:extLst>
          </p:cNvPr>
          <p:cNvSpPr/>
          <p:nvPr/>
        </p:nvSpPr>
        <p:spPr>
          <a:xfrm flipH="1">
            <a:off x="9071146" y="264643"/>
            <a:ext cx="1800000" cy="540000"/>
          </a:xfrm>
          <a:prstGeom prst="homePlate">
            <a:avLst/>
          </a:prstGeom>
          <a:solidFill>
            <a:schemeClr val="accent5">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インターンシップ</a:t>
            </a:r>
          </a:p>
        </p:txBody>
      </p:sp>
      <p:sp>
        <p:nvSpPr>
          <p:cNvPr id="22" name="矢印: 五方向 21">
            <a:extLst>
              <a:ext uri="{FF2B5EF4-FFF2-40B4-BE49-F238E27FC236}">
                <a16:creationId xmlns:a16="http://schemas.microsoft.com/office/drawing/2014/main" id="{6BBBA1CE-3C56-4B25-B94B-A0A3D7F293AD}"/>
              </a:ext>
            </a:extLst>
          </p:cNvPr>
          <p:cNvSpPr/>
          <p:nvPr/>
        </p:nvSpPr>
        <p:spPr>
          <a:xfrm flipH="1">
            <a:off x="9051966" y="1980827"/>
            <a:ext cx="1800000" cy="540000"/>
          </a:xfrm>
          <a:prstGeom prst="homePlate">
            <a:avLst/>
          </a:prstGeom>
          <a:solidFill>
            <a:schemeClr val="accent5">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フルプロ農園との</a:t>
            </a:r>
            <a:endParaRPr kumimoji="1" lang="en-US" altLang="ja-JP"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連携</a:t>
            </a:r>
            <a:r>
              <a:rPr kumimoji="1" lang="en-US" altLang="ja-JP"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PJ</a:t>
            </a:r>
            <a:endPar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3" name="テキスト ボックス 22">
            <a:extLst>
              <a:ext uri="{FF2B5EF4-FFF2-40B4-BE49-F238E27FC236}">
                <a16:creationId xmlns:a16="http://schemas.microsoft.com/office/drawing/2014/main" id="{5E53AAC2-E060-4745-B5C3-AD9A4681CCDB}"/>
              </a:ext>
            </a:extLst>
          </p:cNvPr>
          <p:cNvSpPr txBox="1"/>
          <p:nvPr/>
        </p:nvSpPr>
        <p:spPr>
          <a:xfrm>
            <a:off x="11014322" y="2159299"/>
            <a:ext cx="400110" cy="1167901"/>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企業との連携</a:t>
            </a:r>
          </a:p>
        </p:txBody>
      </p:sp>
      <p:sp>
        <p:nvSpPr>
          <p:cNvPr id="24" name="矢印: 五方向 23">
            <a:extLst>
              <a:ext uri="{FF2B5EF4-FFF2-40B4-BE49-F238E27FC236}">
                <a16:creationId xmlns:a16="http://schemas.microsoft.com/office/drawing/2014/main" id="{1FCE5510-8F69-41FD-90BA-8316A6B83AB0}"/>
              </a:ext>
            </a:extLst>
          </p:cNvPr>
          <p:cNvSpPr/>
          <p:nvPr/>
        </p:nvSpPr>
        <p:spPr>
          <a:xfrm flipH="1">
            <a:off x="9074312" y="1096206"/>
            <a:ext cx="1800000" cy="540000"/>
          </a:xfrm>
          <a:prstGeom prst="homePlate">
            <a:avLst/>
          </a:prstGeom>
          <a:solidFill>
            <a:schemeClr val="accent5">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企業見学</a:t>
            </a:r>
          </a:p>
        </p:txBody>
      </p:sp>
      <p:sp>
        <p:nvSpPr>
          <p:cNvPr id="25" name="矢印: 五方向 24">
            <a:extLst>
              <a:ext uri="{FF2B5EF4-FFF2-40B4-BE49-F238E27FC236}">
                <a16:creationId xmlns:a16="http://schemas.microsoft.com/office/drawing/2014/main" id="{604F8AFC-38D8-45E5-8A5F-0A416CBC044F}"/>
              </a:ext>
            </a:extLst>
          </p:cNvPr>
          <p:cNvSpPr/>
          <p:nvPr/>
        </p:nvSpPr>
        <p:spPr>
          <a:xfrm flipH="1">
            <a:off x="9051966" y="2827047"/>
            <a:ext cx="1800000" cy="540000"/>
          </a:xfrm>
          <a:prstGeom prst="homePlate">
            <a:avLst/>
          </a:prstGeom>
          <a:solidFill>
            <a:schemeClr val="accent5">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企業人の専門授業</a:t>
            </a:r>
          </a:p>
        </p:txBody>
      </p:sp>
      <p:sp>
        <p:nvSpPr>
          <p:cNvPr id="26" name="矢印: 五方向 25">
            <a:extLst>
              <a:ext uri="{FF2B5EF4-FFF2-40B4-BE49-F238E27FC236}">
                <a16:creationId xmlns:a16="http://schemas.microsoft.com/office/drawing/2014/main" id="{C8CA2511-2555-4F79-A237-A02C58AEBD73}"/>
              </a:ext>
            </a:extLst>
          </p:cNvPr>
          <p:cNvSpPr/>
          <p:nvPr/>
        </p:nvSpPr>
        <p:spPr>
          <a:xfrm flipH="1">
            <a:off x="9051966" y="3956758"/>
            <a:ext cx="1800000" cy="540000"/>
          </a:xfrm>
          <a:prstGeom prst="homePlate">
            <a:avLst/>
          </a:prstGeom>
          <a:solidFill>
            <a:schemeClr val="accent5">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企業人の特別講座</a:t>
            </a:r>
          </a:p>
        </p:txBody>
      </p:sp>
      <p:pic>
        <p:nvPicPr>
          <p:cNvPr id="27" name="グラフィックス 26" descr="葉">
            <a:extLst>
              <a:ext uri="{FF2B5EF4-FFF2-40B4-BE49-F238E27FC236}">
                <a16:creationId xmlns:a16="http://schemas.microsoft.com/office/drawing/2014/main" id="{6CC64891-94D3-45D9-96BA-7354534FCE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82204" y="1579564"/>
            <a:ext cx="483647" cy="483647"/>
          </a:xfrm>
          <a:prstGeom prst="rect">
            <a:avLst/>
          </a:prstGeom>
        </p:spPr>
      </p:pic>
      <p:sp>
        <p:nvSpPr>
          <p:cNvPr id="29" name="矢印: 五方向 28">
            <a:extLst>
              <a:ext uri="{FF2B5EF4-FFF2-40B4-BE49-F238E27FC236}">
                <a16:creationId xmlns:a16="http://schemas.microsoft.com/office/drawing/2014/main" id="{0D88F279-031D-4B86-81EC-4D2AB39B38E6}"/>
              </a:ext>
            </a:extLst>
          </p:cNvPr>
          <p:cNvSpPr/>
          <p:nvPr/>
        </p:nvSpPr>
        <p:spPr>
          <a:xfrm>
            <a:off x="1897329" y="3509534"/>
            <a:ext cx="1481538" cy="575980"/>
          </a:xfrm>
          <a:prstGeom prst="homePlate">
            <a:avLst/>
          </a:prstGeom>
          <a:solidFill>
            <a:schemeClr val="accent5">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100" b="1" dirty="0">
                <a:solidFill>
                  <a:prstClr val="white"/>
                </a:solidFill>
                <a:latin typeface="メイリオ" panose="020B0604030504040204" pitchFamily="50" charset="-128"/>
                <a:ea typeface="メイリオ" panose="020B0604030504040204" pitchFamily="50" charset="-128"/>
              </a:rPr>
              <a:t>教育相談システム</a:t>
            </a:r>
            <a:endParaRPr kumimoji="1" lang="ja-JP" altLang="en-US" sz="11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0" name="矢印: 五方向 29">
            <a:extLst>
              <a:ext uri="{FF2B5EF4-FFF2-40B4-BE49-F238E27FC236}">
                <a16:creationId xmlns:a16="http://schemas.microsoft.com/office/drawing/2014/main" id="{9F9C2E35-7CD3-413A-9153-D1F865073289}"/>
              </a:ext>
            </a:extLst>
          </p:cNvPr>
          <p:cNvSpPr/>
          <p:nvPr/>
        </p:nvSpPr>
        <p:spPr>
          <a:xfrm>
            <a:off x="1906464" y="5712943"/>
            <a:ext cx="1472403" cy="541459"/>
          </a:xfrm>
          <a:prstGeom prst="homePlate">
            <a:avLst/>
          </a:prstGeom>
          <a:solidFill>
            <a:schemeClr val="accent5">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教育相談システム</a:t>
            </a:r>
          </a:p>
        </p:txBody>
      </p:sp>
      <p:sp>
        <p:nvSpPr>
          <p:cNvPr id="32" name="テキスト ボックス 31">
            <a:extLst>
              <a:ext uri="{FF2B5EF4-FFF2-40B4-BE49-F238E27FC236}">
                <a16:creationId xmlns:a16="http://schemas.microsoft.com/office/drawing/2014/main" id="{065A7FD9-60BD-4828-819C-B8E25B9DFBDC}"/>
              </a:ext>
            </a:extLst>
          </p:cNvPr>
          <p:cNvSpPr txBox="1"/>
          <p:nvPr/>
        </p:nvSpPr>
        <p:spPr>
          <a:xfrm>
            <a:off x="1124590" y="3262626"/>
            <a:ext cx="615553" cy="1185997"/>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福祉・自治体と</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の連携</a:t>
            </a:r>
          </a:p>
        </p:txBody>
      </p:sp>
      <p:sp>
        <p:nvSpPr>
          <p:cNvPr id="33" name="テキスト ボックス 32">
            <a:extLst>
              <a:ext uri="{FF2B5EF4-FFF2-40B4-BE49-F238E27FC236}">
                <a16:creationId xmlns:a16="http://schemas.microsoft.com/office/drawing/2014/main" id="{68B4986C-7F6D-4FC2-AC7D-ECB01010FE10}"/>
              </a:ext>
            </a:extLst>
          </p:cNvPr>
          <p:cNvSpPr txBox="1"/>
          <p:nvPr/>
        </p:nvSpPr>
        <p:spPr>
          <a:xfrm>
            <a:off x="1340033" y="5331714"/>
            <a:ext cx="400110" cy="1185997"/>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医療との連携</a:t>
            </a:r>
          </a:p>
        </p:txBody>
      </p:sp>
      <p:sp>
        <p:nvSpPr>
          <p:cNvPr id="34" name="矢印: 五方向 33">
            <a:extLst>
              <a:ext uri="{FF2B5EF4-FFF2-40B4-BE49-F238E27FC236}">
                <a16:creationId xmlns:a16="http://schemas.microsoft.com/office/drawing/2014/main" id="{D47A3C68-00CD-4097-B03B-C072E5A7C6A4}"/>
              </a:ext>
            </a:extLst>
          </p:cNvPr>
          <p:cNvSpPr/>
          <p:nvPr/>
        </p:nvSpPr>
        <p:spPr>
          <a:xfrm flipH="1">
            <a:off x="7164156" y="5574364"/>
            <a:ext cx="2003224" cy="406445"/>
          </a:xfrm>
          <a:prstGeom prst="homePlate">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400" b="1" dirty="0">
                <a:solidFill>
                  <a:prstClr val="white"/>
                </a:solidFill>
                <a:latin typeface="メイリオ" panose="020B0604030504040204" pitchFamily="50" charset="-128"/>
                <a:ea typeface="メイリオ" panose="020B0604030504040204" pitchFamily="50" charset="-128"/>
              </a:rPr>
              <a:t>支援基礎票</a:t>
            </a:r>
            <a:endPar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5" name="テキスト ボックス 34">
            <a:extLst>
              <a:ext uri="{FF2B5EF4-FFF2-40B4-BE49-F238E27FC236}">
                <a16:creationId xmlns:a16="http://schemas.microsoft.com/office/drawing/2014/main" id="{150F6F13-3AD3-43E1-A151-4EB6D9C4086C}"/>
              </a:ext>
            </a:extLst>
          </p:cNvPr>
          <p:cNvSpPr txBox="1"/>
          <p:nvPr/>
        </p:nvSpPr>
        <p:spPr>
          <a:xfrm>
            <a:off x="9262763" y="5553927"/>
            <a:ext cx="400110" cy="1167901"/>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中高大連携</a:t>
            </a:r>
          </a:p>
        </p:txBody>
      </p:sp>
      <p:sp>
        <p:nvSpPr>
          <p:cNvPr id="36" name="テキスト ボックス 35">
            <a:extLst>
              <a:ext uri="{FF2B5EF4-FFF2-40B4-BE49-F238E27FC236}">
                <a16:creationId xmlns:a16="http://schemas.microsoft.com/office/drawing/2014/main" id="{BB81E4CD-0E2C-4965-A7BB-ED105D7DAC7A}"/>
              </a:ext>
            </a:extLst>
          </p:cNvPr>
          <p:cNvSpPr txBox="1"/>
          <p:nvPr/>
        </p:nvSpPr>
        <p:spPr>
          <a:xfrm>
            <a:off x="7039176" y="6067063"/>
            <a:ext cx="2340127"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「できる」評価視点のツールで情報共有</a:t>
            </a: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anose="020B0604030504040204" pitchFamily="50" charset="-128"/>
                <a:ea typeface="メイリオ" panose="020B0604030504040204" pitchFamily="50" charset="-128"/>
              </a:rPr>
              <a:t>中学からのスムーズな移行</a:t>
            </a: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37" name="グラフィックス 36" descr="葉">
            <a:extLst>
              <a:ext uri="{FF2B5EF4-FFF2-40B4-BE49-F238E27FC236}">
                <a16:creationId xmlns:a16="http://schemas.microsoft.com/office/drawing/2014/main" id="{6AEE83E7-5ECF-48D4-9AEB-4165E5C814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20995" y="5044191"/>
            <a:ext cx="483647" cy="483647"/>
          </a:xfrm>
          <a:prstGeom prst="rect">
            <a:avLst/>
          </a:prstGeom>
        </p:spPr>
      </p:pic>
      <p:pic>
        <p:nvPicPr>
          <p:cNvPr id="38" name="グラフィックス 37" descr="葉">
            <a:extLst>
              <a:ext uri="{FF2B5EF4-FFF2-40B4-BE49-F238E27FC236}">
                <a16:creationId xmlns:a16="http://schemas.microsoft.com/office/drawing/2014/main" id="{635CF727-3FF7-4A32-860D-4585D830B9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2335" y="2845984"/>
            <a:ext cx="483647" cy="483647"/>
          </a:xfrm>
          <a:prstGeom prst="rect">
            <a:avLst/>
          </a:prstGeom>
        </p:spPr>
      </p:pic>
      <p:pic>
        <p:nvPicPr>
          <p:cNvPr id="39" name="グラフィックス 38" descr="葉">
            <a:extLst>
              <a:ext uri="{FF2B5EF4-FFF2-40B4-BE49-F238E27FC236}">
                <a16:creationId xmlns:a16="http://schemas.microsoft.com/office/drawing/2014/main" id="{07A970E9-D554-4E6B-9C85-9FA2E63653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3266" y="4914207"/>
            <a:ext cx="483647" cy="483647"/>
          </a:xfrm>
          <a:prstGeom prst="rect">
            <a:avLst/>
          </a:prstGeom>
        </p:spPr>
      </p:pic>
      <p:sp>
        <p:nvSpPr>
          <p:cNvPr id="44" name="テキスト ボックス 43">
            <a:extLst>
              <a:ext uri="{FF2B5EF4-FFF2-40B4-BE49-F238E27FC236}">
                <a16:creationId xmlns:a16="http://schemas.microsoft.com/office/drawing/2014/main" id="{3B3B5A57-EFCF-42C5-B2D8-88CC4F1C6CA4}"/>
              </a:ext>
            </a:extLst>
          </p:cNvPr>
          <p:cNvSpPr txBox="1"/>
          <p:nvPr/>
        </p:nvSpPr>
        <p:spPr>
          <a:xfrm>
            <a:off x="10752836" y="5152662"/>
            <a:ext cx="615553" cy="421702"/>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題課　</a:t>
            </a:r>
          </a:p>
        </p:txBody>
      </p:sp>
      <p:pic>
        <p:nvPicPr>
          <p:cNvPr id="47" name="グラフィックス 46" descr="手のひらと植物">
            <a:extLst>
              <a:ext uri="{FF2B5EF4-FFF2-40B4-BE49-F238E27FC236}">
                <a16:creationId xmlns:a16="http://schemas.microsoft.com/office/drawing/2014/main" id="{317E12BC-F445-4DEE-ADB4-A7B4B530C45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247" y="5103190"/>
            <a:ext cx="490650" cy="421702"/>
          </a:xfrm>
          <a:prstGeom prst="rect">
            <a:avLst/>
          </a:prstGeom>
        </p:spPr>
      </p:pic>
      <p:pic>
        <p:nvPicPr>
          <p:cNvPr id="48" name="グラフィックス 47" descr="グループでのブレーンストーミング">
            <a:extLst>
              <a:ext uri="{FF2B5EF4-FFF2-40B4-BE49-F238E27FC236}">
                <a16:creationId xmlns:a16="http://schemas.microsoft.com/office/drawing/2014/main" id="{93122A72-2AC0-4BAC-A4D1-1BB98F303D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70811" y="335794"/>
            <a:ext cx="738664" cy="738664"/>
          </a:xfrm>
          <a:prstGeom prst="rect">
            <a:avLst/>
          </a:prstGeom>
        </p:spPr>
      </p:pic>
      <p:sp>
        <p:nvSpPr>
          <p:cNvPr id="49" name="テキスト ボックス 48">
            <a:extLst>
              <a:ext uri="{FF2B5EF4-FFF2-40B4-BE49-F238E27FC236}">
                <a16:creationId xmlns:a16="http://schemas.microsoft.com/office/drawing/2014/main" id="{A20476D1-4CC6-42AB-B52C-5A8CA256AD9C}"/>
              </a:ext>
            </a:extLst>
          </p:cNvPr>
          <p:cNvSpPr txBox="1"/>
          <p:nvPr/>
        </p:nvSpPr>
        <p:spPr>
          <a:xfrm>
            <a:off x="973794" y="1015525"/>
            <a:ext cx="1481538" cy="923330"/>
          </a:xfrm>
          <a:prstGeom prst="rect">
            <a:avLst/>
          </a:prstGeom>
          <a:noFill/>
          <a:ln>
            <a:solidFill>
              <a:schemeClr val="tx1">
                <a:lumMod val="50000"/>
                <a:lumOff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連携する</a:t>
            </a:r>
            <a:r>
              <a:rPr lang="ja-JP" altLang="en-US" sz="1200" b="1" dirty="0">
                <a:solidFill>
                  <a:prstClr val="black"/>
                </a:solidFill>
                <a:latin typeface="メイリオ" panose="020B0604030504040204" pitchFamily="50" charset="-128"/>
                <a:ea typeface="メイリオ" panose="020B0604030504040204" pitchFamily="50" charset="-128"/>
              </a:rPr>
              <a:t>目的</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生徒への教育・支援の在り方を広げ</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社会的自立や進路につなげる</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50" name="グラフィックス 49" descr="チェックマーク">
            <a:extLst>
              <a:ext uri="{FF2B5EF4-FFF2-40B4-BE49-F238E27FC236}">
                <a16:creationId xmlns:a16="http://schemas.microsoft.com/office/drawing/2014/main" id="{1333AB77-D92B-4022-94DB-17BCC3A4F2F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9799" y="596578"/>
            <a:ext cx="226205" cy="226205"/>
          </a:xfrm>
          <a:prstGeom prst="rect">
            <a:avLst/>
          </a:prstGeom>
        </p:spPr>
      </p:pic>
      <p:sp>
        <p:nvSpPr>
          <p:cNvPr id="21" name="円/楕円 20">
            <a:extLst>
              <a:ext uri="{FF2B5EF4-FFF2-40B4-BE49-F238E27FC236}">
                <a16:creationId xmlns:a16="http://schemas.microsoft.com/office/drawing/2014/main" id="{FE3FBCBC-0894-4248-B7DF-320D65536D1D}"/>
              </a:ext>
            </a:extLst>
          </p:cNvPr>
          <p:cNvSpPr/>
          <p:nvPr/>
        </p:nvSpPr>
        <p:spPr>
          <a:xfrm>
            <a:off x="10174284" y="4914207"/>
            <a:ext cx="1393724" cy="18386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Book" panose="020B0503020102020204"/>
              <a:ea typeface="メイリオ" panose="020B0604030504040204" pitchFamily="50" charset="-128"/>
              <a:cs typeface="+mn-cs"/>
            </a:endParaRPr>
          </a:p>
        </p:txBody>
      </p:sp>
      <p:sp>
        <p:nvSpPr>
          <p:cNvPr id="2" name="テキスト ボックス 1">
            <a:extLst>
              <a:ext uri="{FF2B5EF4-FFF2-40B4-BE49-F238E27FC236}">
                <a16:creationId xmlns:a16="http://schemas.microsoft.com/office/drawing/2014/main" id="{089AE1FC-D15C-6949-8861-D22F1C80B583}"/>
              </a:ext>
            </a:extLst>
          </p:cNvPr>
          <p:cNvSpPr txBox="1"/>
          <p:nvPr/>
        </p:nvSpPr>
        <p:spPr>
          <a:xfrm>
            <a:off x="9324174" y="4482272"/>
            <a:ext cx="156391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rPr>
              <a:t>・伝統産業を知るつながる</a:t>
            </a:r>
            <a:endParaRPr kumimoji="1" lang="en-US" altLang="ja-JP" sz="800" b="1"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rPr>
              <a:t>・地域の企業を知る講座</a:t>
            </a:r>
            <a:endParaRPr kumimoji="1" lang="en-US" altLang="ja-JP" sz="800" b="1"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rPr>
              <a:t>・</a:t>
            </a:r>
            <a:r>
              <a:rPr lang="ja-JP" altLang="en-US" sz="800" b="1" dirty="0">
                <a:solidFill>
                  <a:prstClr val="black"/>
                </a:solidFill>
                <a:latin typeface="Franklin Gothic Book" panose="020B0503020102020204"/>
                <a:ea typeface="メイリオ" panose="020B0604030504040204" pitchFamily="50" charset="-128"/>
              </a:rPr>
              <a:t>キャリア教育の一貫として</a:t>
            </a:r>
            <a:endParaRPr kumimoji="1" lang="en-US" altLang="ja-JP" sz="800" b="1"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endParaRPr>
          </a:p>
        </p:txBody>
      </p:sp>
      <p:sp>
        <p:nvSpPr>
          <p:cNvPr id="31" name="テキスト ボックス 30">
            <a:extLst>
              <a:ext uri="{FF2B5EF4-FFF2-40B4-BE49-F238E27FC236}">
                <a16:creationId xmlns:a16="http://schemas.microsoft.com/office/drawing/2014/main" id="{4A324A71-8D5E-CC4E-8B44-98D77B77D500}"/>
              </a:ext>
            </a:extLst>
          </p:cNvPr>
          <p:cNvSpPr txBox="1"/>
          <p:nvPr/>
        </p:nvSpPr>
        <p:spPr>
          <a:xfrm>
            <a:off x="9220995" y="3385984"/>
            <a:ext cx="1919945"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rPr>
              <a:t>・「株）匠電舎」スタッフによる</a:t>
            </a:r>
            <a:endParaRPr kumimoji="1" lang="en-US" altLang="ja-JP" sz="800" b="1"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rPr>
              <a:t>　　プログラミング授業</a:t>
            </a:r>
            <a:endParaRPr kumimoji="1" lang="en-US" altLang="ja-JP" sz="800" b="1"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rPr>
              <a:t>・美術デザイン系専門学校の講師授業</a:t>
            </a:r>
            <a:endParaRPr kumimoji="1" lang="en-US" altLang="ja-JP" sz="800" b="1"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rPr>
              <a:t>・卒業生による進路学習発表</a:t>
            </a:r>
            <a:endParaRPr kumimoji="1" lang="en-US" altLang="ja-JP" sz="800" b="1"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endParaRPr>
          </a:p>
        </p:txBody>
      </p:sp>
      <p:sp>
        <p:nvSpPr>
          <p:cNvPr id="40" name="テキスト ボックス 39">
            <a:extLst>
              <a:ext uri="{FF2B5EF4-FFF2-40B4-BE49-F238E27FC236}">
                <a16:creationId xmlns:a16="http://schemas.microsoft.com/office/drawing/2014/main" id="{756E6AF9-BFEF-2546-80AC-B4030825A248}"/>
              </a:ext>
            </a:extLst>
          </p:cNvPr>
          <p:cNvSpPr txBox="1"/>
          <p:nvPr/>
        </p:nvSpPr>
        <p:spPr>
          <a:xfrm>
            <a:off x="1805983" y="4209903"/>
            <a:ext cx="1530180" cy="14465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rPr>
              <a:t>・日常の生徒からの相談</a:t>
            </a:r>
            <a:endParaRPr kumimoji="1" lang="en-US" altLang="ja-JP" sz="800" b="1"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rPr>
              <a:t>・専門相談員との連携</a:t>
            </a:r>
            <a:endParaRPr kumimoji="1" lang="en-US" altLang="ja-JP" sz="800" b="1"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rPr>
              <a:t>・障がいや疾患ある生徒は　　　　　　専門機関と一緒にささえる</a:t>
            </a:r>
            <a:endParaRPr kumimoji="1" lang="en-US" altLang="ja-JP" sz="800" b="1"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rPr>
              <a:t>・家庭や保護者もささえる</a:t>
            </a:r>
            <a:endParaRPr kumimoji="1" lang="en-US" altLang="ja-JP" sz="800" b="1"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rPr>
              <a:t>・医療情報の共有、学校より正しい情報提供</a:t>
            </a:r>
            <a:endParaRPr kumimoji="1" lang="en-US" altLang="ja-JP" sz="800" b="1"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endParaRPr>
          </a:p>
        </p:txBody>
      </p:sp>
      <p:sp>
        <p:nvSpPr>
          <p:cNvPr id="41" name="テキスト ボックス 40">
            <a:extLst>
              <a:ext uri="{FF2B5EF4-FFF2-40B4-BE49-F238E27FC236}">
                <a16:creationId xmlns:a16="http://schemas.microsoft.com/office/drawing/2014/main" id="{F9E69E1E-3F25-F242-BCB9-4D402AD4180C}"/>
              </a:ext>
            </a:extLst>
          </p:cNvPr>
          <p:cNvSpPr txBox="1"/>
          <p:nvPr/>
        </p:nvSpPr>
        <p:spPr>
          <a:xfrm>
            <a:off x="9292794" y="1658440"/>
            <a:ext cx="140367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rPr>
              <a:t>１年生夏季休業・学校広報</a:t>
            </a:r>
            <a:endParaRPr kumimoji="1" lang="en-US" altLang="ja-JP" sz="800" b="1"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rPr>
              <a:t>進路学習の協力依頼</a:t>
            </a:r>
          </a:p>
        </p:txBody>
      </p:sp>
      <p:sp>
        <p:nvSpPr>
          <p:cNvPr id="52" name="矢印: 五方向 25">
            <a:extLst>
              <a:ext uri="{FF2B5EF4-FFF2-40B4-BE49-F238E27FC236}">
                <a16:creationId xmlns:a16="http://schemas.microsoft.com/office/drawing/2014/main" id="{95875539-2DBE-3A40-BDF3-6B42D1B5A80D}"/>
              </a:ext>
            </a:extLst>
          </p:cNvPr>
          <p:cNvSpPr/>
          <p:nvPr/>
        </p:nvSpPr>
        <p:spPr>
          <a:xfrm flipH="1">
            <a:off x="7308398" y="4991237"/>
            <a:ext cx="1858982" cy="540000"/>
          </a:xfrm>
          <a:prstGeom prst="homePlate">
            <a:avLst/>
          </a:prstGeom>
          <a:solidFill>
            <a:schemeClr val="accent5">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教育相談</a:t>
            </a:r>
            <a:endParaRPr kumimoji="1" lang="en-US" altLang="ja-JP"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43" name="テキスト ボックス 42">
            <a:extLst>
              <a:ext uri="{FF2B5EF4-FFF2-40B4-BE49-F238E27FC236}">
                <a16:creationId xmlns:a16="http://schemas.microsoft.com/office/drawing/2014/main" id="{8F62A1D5-7116-3C41-A113-FACAB4BB2A87}"/>
              </a:ext>
            </a:extLst>
          </p:cNvPr>
          <p:cNvSpPr txBox="1"/>
          <p:nvPr/>
        </p:nvSpPr>
        <p:spPr>
          <a:xfrm>
            <a:off x="9262763" y="2533875"/>
            <a:ext cx="160690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Franklin Gothic Book" panose="020B0503020102020204"/>
                <a:ea typeface="メイリオ" panose="020B0604030504040204" pitchFamily="50" charset="-128"/>
              </a:rPr>
              <a:t>感覚刺激</a:t>
            </a:r>
            <a:r>
              <a:rPr kumimoji="1" lang="ja-JP" altLang="en-US" sz="800" b="1"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rPr>
              <a:t>・経験・企画・行動力</a:t>
            </a:r>
            <a:endParaRPr kumimoji="1" lang="en-US" altLang="ja-JP" sz="800" b="1"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rPr>
              <a:t>協働経験の機会提供</a:t>
            </a:r>
          </a:p>
        </p:txBody>
      </p:sp>
      <p:pic>
        <p:nvPicPr>
          <p:cNvPr id="28" name="図 27">
            <a:extLst>
              <a:ext uri="{FF2B5EF4-FFF2-40B4-BE49-F238E27FC236}">
                <a16:creationId xmlns:a16="http://schemas.microsoft.com/office/drawing/2014/main" id="{6D138EED-F997-4DDF-BAC1-EBC656BE173C}"/>
              </a:ext>
            </a:extLst>
          </p:cNvPr>
          <p:cNvPicPr>
            <a:picLocks noChangeAspect="1"/>
          </p:cNvPicPr>
          <p:nvPr/>
        </p:nvPicPr>
        <p:blipFill>
          <a:blip r:embed="rId13"/>
          <a:stretch>
            <a:fillRect/>
          </a:stretch>
        </p:blipFill>
        <p:spPr>
          <a:xfrm>
            <a:off x="10238804" y="5455136"/>
            <a:ext cx="1298561" cy="890093"/>
          </a:xfrm>
          <a:prstGeom prst="rect">
            <a:avLst/>
          </a:prstGeom>
        </p:spPr>
      </p:pic>
      <p:sp>
        <p:nvSpPr>
          <p:cNvPr id="53" name="テキスト ボックス 52">
            <a:extLst>
              <a:ext uri="{FF2B5EF4-FFF2-40B4-BE49-F238E27FC236}">
                <a16:creationId xmlns:a16="http://schemas.microsoft.com/office/drawing/2014/main" id="{5D81B67E-90F4-407B-BC41-BA61C54D5C51}"/>
              </a:ext>
            </a:extLst>
          </p:cNvPr>
          <p:cNvSpPr txBox="1"/>
          <p:nvPr/>
        </p:nvSpPr>
        <p:spPr>
          <a:xfrm>
            <a:off x="9379303" y="780661"/>
            <a:ext cx="140367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ea"/>
                <a:cs typeface="+mn-cs"/>
              </a:rPr>
              <a:t>2</a:t>
            </a:r>
            <a:r>
              <a:rPr kumimoji="1" lang="ja-JP" altLang="en-US" sz="800" b="1" i="0" u="none" strike="noStrike" kern="1200" cap="none" spc="0" normalizeH="0" baseline="0" noProof="0" dirty="0">
                <a:ln>
                  <a:noFill/>
                </a:ln>
                <a:solidFill>
                  <a:prstClr val="black"/>
                </a:solidFill>
                <a:effectLst/>
                <a:uLnTx/>
                <a:uFillTx/>
                <a:latin typeface="+mn-ea"/>
                <a:cs typeface="+mn-cs"/>
              </a:rPr>
              <a:t>・３</a:t>
            </a:r>
            <a:r>
              <a:rPr kumimoji="1" lang="ja-JP" altLang="en-US" sz="800" b="1"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rPr>
              <a:t>年生夏季休業</a:t>
            </a:r>
            <a:endParaRPr lang="en-US" altLang="ja-JP" sz="800" b="1" dirty="0">
              <a:solidFill>
                <a:prstClr val="black"/>
              </a:solidFill>
              <a:latin typeface="Franklin Gothic Book" panose="020B0503020102020204"/>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rPr>
              <a:t>２年春休みでの実施</a:t>
            </a:r>
            <a:endParaRPr kumimoji="1" lang="en-US" altLang="ja-JP" sz="800" b="1"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endParaRPr>
          </a:p>
        </p:txBody>
      </p:sp>
      <p:sp>
        <p:nvSpPr>
          <p:cNvPr id="54" name="テキスト ボックス 53">
            <a:extLst>
              <a:ext uri="{FF2B5EF4-FFF2-40B4-BE49-F238E27FC236}">
                <a16:creationId xmlns:a16="http://schemas.microsoft.com/office/drawing/2014/main" id="{B449C952-34D0-4822-96E0-FC1611CF96B0}"/>
              </a:ext>
            </a:extLst>
          </p:cNvPr>
          <p:cNvSpPr txBox="1"/>
          <p:nvPr/>
        </p:nvSpPr>
        <p:spPr>
          <a:xfrm>
            <a:off x="637874" y="11381"/>
            <a:ext cx="8868075" cy="33855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b="1" dirty="0">
                <a:solidFill>
                  <a:prstClr val="black"/>
                </a:solidFill>
                <a:latin typeface="メイリオ" panose="020B0604030504040204" pitchFamily="50" charset="-128"/>
                <a:ea typeface="メイリオ" panose="020B0604030504040204" pitchFamily="50" charset="-128"/>
              </a:rPr>
              <a:t>（６）事業の実施体制</a:t>
            </a:r>
            <a:r>
              <a:rPr lang="en-US" altLang="ja-JP" sz="1600" b="1" dirty="0">
                <a:solidFill>
                  <a:prstClr val="black"/>
                </a:solidFill>
                <a:latin typeface="メイリオ" panose="020B0604030504040204" pitchFamily="50" charset="-128"/>
                <a:ea typeface="メイリオ" panose="020B0604030504040204" pitchFamily="50" charset="-128"/>
              </a:rPr>
              <a:t>【</a:t>
            </a:r>
            <a:r>
              <a:rPr lang="ja-JP" altLang="en-US" sz="1600" b="1" dirty="0">
                <a:solidFill>
                  <a:prstClr val="black"/>
                </a:solidFill>
                <a:latin typeface="メイリオ" panose="020B0604030504040204" pitchFamily="50" charset="-128"/>
                <a:ea typeface="メイリオ" panose="020B0604030504040204" pitchFamily="50" charset="-128"/>
              </a:rPr>
              <a:t>豊野高等専修学校　学びのセーフティーネット</a:t>
            </a:r>
            <a:r>
              <a:rPr lang="en-US" altLang="ja-JP" sz="1600" b="1" dirty="0">
                <a:solidFill>
                  <a:prstClr val="black"/>
                </a:solidFill>
                <a:latin typeface="メイリオ" panose="020B0604030504040204" pitchFamily="50" charset="-128"/>
                <a:ea typeface="メイリオ" panose="020B0604030504040204" pitchFamily="50" charset="-128"/>
              </a:rPr>
              <a:t>】</a:t>
            </a:r>
            <a:endPar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9273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1000"/>
                                        <p:tgtEl>
                                          <p:spTgt spid="16"/>
                                        </p:tgtEl>
                                      </p:cBhvr>
                                    </p:animEffect>
                                    <p:anim calcmode="lin" valueType="num">
                                      <p:cBhvr>
                                        <p:cTn id="72" dur="1000" fill="hold"/>
                                        <p:tgtEl>
                                          <p:spTgt spid="16"/>
                                        </p:tgtEl>
                                        <p:attrNameLst>
                                          <p:attrName>ppt_x</p:attrName>
                                        </p:attrNameLst>
                                      </p:cBhvr>
                                      <p:tavLst>
                                        <p:tav tm="0">
                                          <p:val>
                                            <p:strVal val="#ppt_x"/>
                                          </p:val>
                                        </p:tav>
                                        <p:tav tm="100000">
                                          <p:val>
                                            <p:strVal val="#ppt_x"/>
                                          </p:val>
                                        </p:tav>
                                      </p:tavLst>
                                    </p:anim>
                                    <p:anim calcmode="lin" valueType="num">
                                      <p:cBhvr>
                                        <p:cTn id="7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1000"/>
                                        <p:tgtEl>
                                          <p:spTgt spid="17"/>
                                        </p:tgtEl>
                                      </p:cBhvr>
                                    </p:animEffect>
                                    <p:anim calcmode="lin" valueType="num">
                                      <p:cBhvr>
                                        <p:cTn id="79" dur="1000" fill="hold"/>
                                        <p:tgtEl>
                                          <p:spTgt spid="17"/>
                                        </p:tgtEl>
                                        <p:attrNameLst>
                                          <p:attrName>ppt_x</p:attrName>
                                        </p:attrNameLst>
                                      </p:cBhvr>
                                      <p:tavLst>
                                        <p:tav tm="0">
                                          <p:val>
                                            <p:strVal val="#ppt_x"/>
                                          </p:val>
                                        </p:tav>
                                        <p:tav tm="100000">
                                          <p:val>
                                            <p:strVal val="#ppt_x"/>
                                          </p:val>
                                        </p:tav>
                                      </p:tavLst>
                                    </p:anim>
                                    <p:anim calcmode="lin" valueType="num">
                                      <p:cBhvr>
                                        <p:cTn id="8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6" presetClass="entr" presetSubtype="37"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barn(outVertical)">
                                      <p:cBhvr>
                                        <p:cTn id="85" dur="500"/>
                                        <p:tgtEl>
                                          <p:spTgt spid="15"/>
                                        </p:tgtEl>
                                      </p:cBhvr>
                                    </p:animEffect>
                                  </p:childTnLst>
                                </p:cTn>
                              </p:par>
                              <p:par>
                                <p:cTn id="86" presetID="16" presetClass="entr" presetSubtype="37" fill="hold" nodeType="with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barn(outVertical)">
                                      <p:cBhvr>
                                        <p:cTn id="88" dur="500"/>
                                        <p:tgtEl>
                                          <p:spTgt spid="18"/>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500"/>
                                        <p:tgtEl>
                                          <p:spTgt spid="29"/>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37" fill="hold" grpId="0" nodeType="click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barn(outVertical)">
                                      <p:cBhvr>
                                        <p:cTn id="98" dur="500"/>
                                        <p:tgtEl>
                                          <p:spTgt spid="32"/>
                                        </p:tgtEl>
                                      </p:cBhvr>
                                    </p:animEffect>
                                  </p:childTnLst>
                                </p:cTn>
                              </p:par>
                              <p:par>
                                <p:cTn id="99" presetID="16" presetClass="entr" presetSubtype="37" fill="hold" nodeType="with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barn(outVertical)">
                                      <p:cBhvr>
                                        <p:cTn id="101" dur="500"/>
                                        <p:tgtEl>
                                          <p:spTgt spid="38"/>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fade">
                                      <p:cBhvr>
                                        <p:cTn id="106" dur="500"/>
                                        <p:tgtEl>
                                          <p:spTgt spid="30"/>
                                        </p:tgtEl>
                                      </p:cBhvr>
                                    </p:animEffect>
                                  </p:childTnLst>
                                </p:cTn>
                              </p:par>
                            </p:childTnLst>
                          </p:cTn>
                        </p:par>
                      </p:childTnLst>
                    </p:cTn>
                  </p:par>
                  <p:par>
                    <p:cTn id="107" fill="hold">
                      <p:stCondLst>
                        <p:cond delay="indefinite"/>
                      </p:stCondLst>
                      <p:childTnLst>
                        <p:par>
                          <p:cTn id="108" fill="hold">
                            <p:stCondLst>
                              <p:cond delay="0"/>
                            </p:stCondLst>
                            <p:childTnLst>
                              <p:par>
                                <p:cTn id="109" presetID="16" presetClass="entr" presetSubtype="37" fill="hold" grpId="0" nodeType="click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barn(outVertical)">
                                      <p:cBhvr>
                                        <p:cTn id="111" dur="500"/>
                                        <p:tgtEl>
                                          <p:spTgt spid="33"/>
                                        </p:tgtEl>
                                      </p:cBhvr>
                                    </p:animEffect>
                                  </p:childTnLst>
                                </p:cTn>
                              </p:par>
                              <p:par>
                                <p:cTn id="112" presetID="16" presetClass="entr" presetSubtype="37" fill="hold" nodeType="with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barn(outVertical)">
                                      <p:cBhvr>
                                        <p:cTn id="114" dur="500"/>
                                        <p:tgtEl>
                                          <p:spTgt spid="39"/>
                                        </p:tgtEl>
                                      </p:cBhvr>
                                    </p:animEffect>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fade">
                                      <p:cBhvr>
                                        <p:cTn id="119" dur="1000"/>
                                        <p:tgtEl>
                                          <p:spTgt spid="20"/>
                                        </p:tgtEl>
                                      </p:cBhvr>
                                    </p:animEffect>
                                    <p:anim calcmode="lin" valueType="num">
                                      <p:cBhvr>
                                        <p:cTn id="120" dur="1000" fill="hold"/>
                                        <p:tgtEl>
                                          <p:spTgt spid="20"/>
                                        </p:tgtEl>
                                        <p:attrNameLst>
                                          <p:attrName>ppt_x</p:attrName>
                                        </p:attrNameLst>
                                      </p:cBhvr>
                                      <p:tavLst>
                                        <p:tav tm="0">
                                          <p:val>
                                            <p:strVal val="#ppt_x"/>
                                          </p:val>
                                        </p:tav>
                                        <p:tav tm="100000">
                                          <p:val>
                                            <p:strVal val="#ppt_x"/>
                                          </p:val>
                                        </p:tav>
                                      </p:tavLst>
                                    </p:anim>
                                    <p:anim calcmode="lin" valueType="num">
                                      <p:cBhvr>
                                        <p:cTn id="121" dur="1000" fill="hold"/>
                                        <p:tgtEl>
                                          <p:spTgt spid="20"/>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fade">
                                      <p:cBhvr>
                                        <p:cTn id="124" dur="1000"/>
                                        <p:tgtEl>
                                          <p:spTgt spid="22"/>
                                        </p:tgtEl>
                                      </p:cBhvr>
                                    </p:animEffect>
                                    <p:anim calcmode="lin" valueType="num">
                                      <p:cBhvr>
                                        <p:cTn id="125" dur="1000" fill="hold"/>
                                        <p:tgtEl>
                                          <p:spTgt spid="22"/>
                                        </p:tgtEl>
                                        <p:attrNameLst>
                                          <p:attrName>ppt_x</p:attrName>
                                        </p:attrNameLst>
                                      </p:cBhvr>
                                      <p:tavLst>
                                        <p:tav tm="0">
                                          <p:val>
                                            <p:strVal val="#ppt_x"/>
                                          </p:val>
                                        </p:tav>
                                        <p:tav tm="100000">
                                          <p:val>
                                            <p:strVal val="#ppt_x"/>
                                          </p:val>
                                        </p:tav>
                                      </p:tavLst>
                                    </p:anim>
                                    <p:anim calcmode="lin" valueType="num">
                                      <p:cBhvr>
                                        <p:cTn id="126" dur="1000" fill="hold"/>
                                        <p:tgtEl>
                                          <p:spTgt spid="22"/>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24"/>
                                        </p:tgtEl>
                                        <p:attrNameLst>
                                          <p:attrName>style.visibility</p:attrName>
                                        </p:attrNameLst>
                                      </p:cBhvr>
                                      <p:to>
                                        <p:strVal val="visible"/>
                                      </p:to>
                                    </p:set>
                                    <p:animEffect transition="in" filter="fade">
                                      <p:cBhvr>
                                        <p:cTn id="129" dur="1000"/>
                                        <p:tgtEl>
                                          <p:spTgt spid="24"/>
                                        </p:tgtEl>
                                      </p:cBhvr>
                                    </p:animEffect>
                                    <p:anim calcmode="lin" valueType="num">
                                      <p:cBhvr>
                                        <p:cTn id="130" dur="1000" fill="hold"/>
                                        <p:tgtEl>
                                          <p:spTgt spid="24"/>
                                        </p:tgtEl>
                                        <p:attrNameLst>
                                          <p:attrName>ppt_x</p:attrName>
                                        </p:attrNameLst>
                                      </p:cBhvr>
                                      <p:tavLst>
                                        <p:tav tm="0">
                                          <p:val>
                                            <p:strVal val="#ppt_x"/>
                                          </p:val>
                                        </p:tav>
                                        <p:tav tm="100000">
                                          <p:val>
                                            <p:strVal val="#ppt_x"/>
                                          </p:val>
                                        </p:tav>
                                      </p:tavLst>
                                    </p:anim>
                                    <p:anim calcmode="lin" valueType="num">
                                      <p:cBhvr>
                                        <p:cTn id="131" dur="1000" fill="hold"/>
                                        <p:tgtEl>
                                          <p:spTgt spid="24"/>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Effect transition="in" filter="fade">
                                      <p:cBhvr>
                                        <p:cTn id="134" dur="1000"/>
                                        <p:tgtEl>
                                          <p:spTgt spid="25"/>
                                        </p:tgtEl>
                                      </p:cBhvr>
                                    </p:animEffect>
                                    <p:anim calcmode="lin" valueType="num">
                                      <p:cBhvr>
                                        <p:cTn id="135" dur="1000" fill="hold"/>
                                        <p:tgtEl>
                                          <p:spTgt spid="25"/>
                                        </p:tgtEl>
                                        <p:attrNameLst>
                                          <p:attrName>ppt_x</p:attrName>
                                        </p:attrNameLst>
                                      </p:cBhvr>
                                      <p:tavLst>
                                        <p:tav tm="0">
                                          <p:val>
                                            <p:strVal val="#ppt_x"/>
                                          </p:val>
                                        </p:tav>
                                        <p:tav tm="100000">
                                          <p:val>
                                            <p:strVal val="#ppt_x"/>
                                          </p:val>
                                        </p:tav>
                                      </p:tavLst>
                                    </p:anim>
                                    <p:anim calcmode="lin" valueType="num">
                                      <p:cBhvr>
                                        <p:cTn id="136" dur="1000" fill="hold"/>
                                        <p:tgtEl>
                                          <p:spTgt spid="25"/>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fade">
                                      <p:cBhvr>
                                        <p:cTn id="139" dur="1000"/>
                                        <p:tgtEl>
                                          <p:spTgt spid="26"/>
                                        </p:tgtEl>
                                      </p:cBhvr>
                                    </p:animEffect>
                                    <p:anim calcmode="lin" valueType="num">
                                      <p:cBhvr>
                                        <p:cTn id="140" dur="1000" fill="hold"/>
                                        <p:tgtEl>
                                          <p:spTgt spid="26"/>
                                        </p:tgtEl>
                                        <p:attrNameLst>
                                          <p:attrName>ppt_x</p:attrName>
                                        </p:attrNameLst>
                                      </p:cBhvr>
                                      <p:tavLst>
                                        <p:tav tm="0">
                                          <p:val>
                                            <p:strVal val="#ppt_x"/>
                                          </p:val>
                                        </p:tav>
                                        <p:tav tm="100000">
                                          <p:val>
                                            <p:strVal val="#ppt_x"/>
                                          </p:val>
                                        </p:tav>
                                      </p:tavLst>
                                    </p:anim>
                                    <p:anim calcmode="lin" valueType="num">
                                      <p:cBhvr>
                                        <p:cTn id="14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16" presetClass="entr" presetSubtype="21" fill="hold" grpId="0" nodeType="clickEffect">
                                  <p:stCondLst>
                                    <p:cond delay="0"/>
                                  </p:stCondLst>
                                  <p:childTnLst>
                                    <p:set>
                                      <p:cBhvr>
                                        <p:cTn id="145" dur="1" fill="hold">
                                          <p:stCondLst>
                                            <p:cond delay="0"/>
                                          </p:stCondLst>
                                        </p:cTn>
                                        <p:tgtEl>
                                          <p:spTgt spid="23"/>
                                        </p:tgtEl>
                                        <p:attrNameLst>
                                          <p:attrName>style.visibility</p:attrName>
                                        </p:attrNameLst>
                                      </p:cBhvr>
                                      <p:to>
                                        <p:strVal val="visible"/>
                                      </p:to>
                                    </p:set>
                                    <p:animEffect transition="in" filter="barn(inVertical)">
                                      <p:cBhvr>
                                        <p:cTn id="146" dur="500"/>
                                        <p:tgtEl>
                                          <p:spTgt spid="23"/>
                                        </p:tgtEl>
                                      </p:cBhvr>
                                    </p:animEffect>
                                  </p:childTnLst>
                                </p:cTn>
                              </p:par>
                              <p:par>
                                <p:cTn id="147" presetID="16" presetClass="entr" presetSubtype="21" fill="hold" nodeType="withEffect">
                                  <p:stCondLst>
                                    <p:cond delay="0"/>
                                  </p:stCondLst>
                                  <p:childTnLst>
                                    <p:set>
                                      <p:cBhvr>
                                        <p:cTn id="148" dur="1" fill="hold">
                                          <p:stCondLst>
                                            <p:cond delay="0"/>
                                          </p:stCondLst>
                                        </p:cTn>
                                        <p:tgtEl>
                                          <p:spTgt spid="27"/>
                                        </p:tgtEl>
                                        <p:attrNameLst>
                                          <p:attrName>style.visibility</p:attrName>
                                        </p:attrNameLst>
                                      </p:cBhvr>
                                      <p:to>
                                        <p:strVal val="visible"/>
                                      </p:to>
                                    </p:set>
                                    <p:animEffect transition="in" filter="barn(inVertical)">
                                      <p:cBhvr>
                                        <p:cTn id="149" dur="500"/>
                                        <p:tgtEl>
                                          <p:spTgt spid="27"/>
                                        </p:tgtEl>
                                      </p:cBhvr>
                                    </p:animEffect>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34"/>
                                        </p:tgtEl>
                                        <p:attrNameLst>
                                          <p:attrName>style.visibility</p:attrName>
                                        </p:attrNameLst>
                                      </p:cBhvr>
                                      <p:to>
                                        <p:strVal val="visible"/>
                                      </p:to>
                                    </p:set>
                                    <p:animEffect transition="in" filter="fade">
                                      <p:cBhvr>
                                        <p:cTn id="154" dur="1000"/>
                                        <p:tgtEl>
                                          <p:spTgt spid="34"/>
                                        </p:tgtEl>
                                      </p:cBhvr>
                                    </p:animEffect>
                                    <p:anim calcmode="lin" valueType="num">
                                      <p:cBhvr>
                                        <p:cTn id="155" dur="1000" fill="hold"/>
                                        <p:tgtEl>
                                          <p:spTgt spid="34"/>
                                        </p:tgtEl>
                                        <p:attrNameLst>
                                          <p:attrName>ppt_x</p:attrName>
                                        </p:attrNameLst>
                                      </p:cBhvr>
                                      <p:tavLst>
                                        <p:tav tm="0">
                                          <p:val>
                                            <p:strVal val="#ppt_x"/>
                                          </p:val>
                                        </p:tav>
                                        <p:tav tm="100000">
                                          <p:val>
                                            <p:strVal val="#ppt_x"/>
                                          </p:val>
                                        </p:tav>
                                      </p:tavLst>
                                    </p:anim>
                                    <p:anim calcmode="lin" valueType="num">
                                      <p:cBhvr>
                                        <p:cTn id="15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36"/>
                                        </p:tgtEl>
                                        <p:attrNameLst>
                                          <p:attrName>style.visibility</p:attrName>
                                        </p:attrNameLst>
                                      </p:cBhvr>
                                      <p:to>
                                        <p:strVal val="visible"/>
                                      </p:to>
                                    </p:set>
                                    <p:animEffect transition="in" filter="fade">
                                      <p:cBhvr>
                                        <p:cTn id="161" dur="1000"/>
                                        <p:tgtEl>
                                          <p:spTgt spid="36"/>
                                        </p:tgtEl>
                                      </p:cBhvr>
                                    </p:animEffect>
                                    <p:anim calcmode="lin" valueType="num">
                                      <p:cBhvr>
                                        <p:cTn id="162" dur="1000" fill="hold"/>
                                        <p:tgtEl>
                                          <p:spTgt spid="36"/>
                                        </p:tgtEl>
                                        <p:attrNameLst>
                                          <p:attrName>ppt_x</p:attrName>
                                        </p:attrNameLst>
                                      </p:cBhvr>
                                      <p:tavLst>
                                        <p:tav tm="0">
                                          <p:val>
                                            <p:strVal val="#ppt_x"/>
                                          </p:val>
                                        </p:tav>
                                        <p:tav tm="100000">
                                          <p:val>
                                            <p:strVal val="#ppt_x"/>
                                          </p:val>
                                        </p:tav>
                                      </p:tavLst>
                                    </p:anim>
                                    <p:anim calcmode="lin" valueType="num">
                                      <p:cBhvr>
                                        <p:cTn id="16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16" presetClass="entr" presetSubtype="37" fill="hold" grpId="0" nodeType="clickEffect">
                                  <p:stCondLst>
                                    <p:cond delay="0"/>
                                  </p:stCondLst>
                                  <p:childTnLst>
                                    <p:set>
                                      <p:cBhvr>
                                        <p:cTn id="167" dur="1" fill="hold">
                                          <p:stCondLst>
                                            <p:cond delay="0"/>
                                          </p:stCondLst>
                                        </p:cTn>
                                        <p:tgtEl>
                                          <p:spTgt spid="35"/>
                                        </p:tgtEl>
                                        <p:attrNameLst>
                                          <p:attrName>style.visibility</p:attrName>
                                        </p:attrNameLst>
                                      </p:cBhvr>
                                      <p:to>
                                        <p:strVal val="visible"/>
                                      </p:to>
                                    </p:set>
                                    <p:animEffect transition="in" filter="barn(outVertical)">
                                      <p:cBhvr>
                                        <p:cTn id="168" dur="500"/>
                                        <p:tgtEl>
                                          <p:spTgt spid="35"/>
                                        </p:tgtEl>
                                      </p:cBhvr>
                                    </p:animEffect>
                                  </p:childTnLst>
                                </p:cTn>
                              </p:par>
                              <p:par>
                                <p:cTn id="169" presetID="16" presetClass="entr" presetSubtype="37" fill="hold" nodeType="withEffect">
                                  <p:stCondLst>
                                    <p:cond delay="0"/>
                                  </p:stCondLst>
                                  <p:childTnLst>
                                    <p:set>
                                      <p:cBhvr>
                                        <p:cTn id="170" dur="1" fill="hold">
                                          <p:stCondLst>
                                            <p:cond delay="0"/>
                                          </p:stCondLst>
                                        </p:cTn>
                                        <p:tgtEl>
                                          <p:spTgt spid="37"/>
                                        </p:tgtEl>
                                        <p:attrNameLst>
                                          <p:attrName>style.visibility</p:attrName>
                                        </p:attrNameLst>
                                      </p:cBhvr>
                                      <p:to>
                                        <p:strVal val="visible"/>
                                      </p:to>
                                    </p:set>
                                    <p:animEffect transition="in" filter="barn(outVertical)">
                                      <p:cBhvr>
                                        <p:cTn id="171" dur="500"/>
                                        <p:tgtEl>
                                          <p:spTgt spid="37"/>
                                        </p:tgtEl>
                                      </p:cBhvr>
                                    </p:animEffect>
                                  </p:childTnLst>
                                </p:cTn>
                              </p:par>
                            </p:childTnLst>
                          </p:cTn>
                        </p:par>
                      </p:childTnLst>
                    </p:cTn>
                  </p:par>
                  <p:par>
                    <p:cTn id="172" fill="hold">
                      <p:stCondLst>
                        <p:cond delay="indefinite"/>
                      </p:stCondLst>
                      <p:childTnLst>
                        <p:par>
                          <p:cTn id="173" fill="hold">
                            <p:stCondLst>
                              <p:cond delay="0"/>
                            </p:stCondLst>
                            <p:childTnLst>
                              <p:par>
                                <p:cTn id="174" presetID="53" presetClass="entr" presetSubtype="16" fill="hold" grpId="0" nodeType="clickEffect">
                                  <p:stCondLst>
                                    <p:cond delay="0"/>
                                  </p:stCondLst>
                                  <p:childTnLst>
                                    <p:set>
                                      <p:cBhvr>
                                        <p:cTn id="175" dur="1" fill="hold">
                                          <p:stCondLst>
                                            <p:cond delay="0"/>
                                          </p:stCondLst>
                                        </p:cTn>
                                        <p:tgtEl>
                                          <p:spTgt spid="44"/>
                                        </p:tgtEl>
                                        <p:attrNameLst>
                                          <p:attrName>style.visibility</p:attrName>
                                        </p:attrNameLst>
                                      </p:cBhvr>
                                      <p:to>
                                        <p:strVal val="visible"/>
                                      </p:to>
                                    </p:set>
                                    <p:anim calcmode="lin" valueType="num">
                                      <p:cBhvr>
                                        <p:cTn id="176" dur="500" fill="hold"/>
                                        <p:tgtEl>
                                          <p:spTgt spid="44"/>
                                        </p:tgtEl>
                                        <p:attrNameLst>
                                          <p:attrName>ppt_w</p:attrName>
                                        </p:attrNameLst>
                                      </p:cBhvr>
                                      <p:tavLst>
                                        <p:tav tm="0">
                                          <p:val>
                                            <p:fltVal val="0"/>
                                          </p:val>
                                        </p:tav>
                                        <p:tav tm="100000">
                                          <p:val>
                                            <p:strVal val="#ppt_w"/>
                                          </p:val>
                                        </p:tav>
                                      </p:tavLst>
                                    </p:anim>
                                    <p:anim calcmode="lin" valueType="num">
                                      <p:cBhvr>
                                        <p:cTn id="177" dur="500" fill="hold"/>
                                        <p:tgtEl>
                                          <p:spTgt spid="44"/>
                                        </p:tgtEl>
                                        <p:attrNameLst>
                                          <p:attrName>ppt_h</p:attrName>
                                        </p:attrNameLst>
                                      </p:cBhvr>
                                      <p:tavLst>
                                        <p:tav tm="0">
                                          <p:val>
                                            <p:fltVal val="0"/>
                                          </p:val>
                                        </p:tav>
                                        <p:tav tm="100000">
                                          <p:val>
                                            <p:strVal val="#ppt_h"/>
                                          </p:val>
                                        </p:tav>
                                      </p:tavLst>
                                    </p:anim>
                                    <p:animEffect transition="in" filter="fade">
                                      <p:cBhvr>
                                        <p:cTn id="178" dur="500"/>
                                        <p:tgtEl>
                                          <p:spTgt spid="44"/>
                                        </p:tgtEl>
                                      </p:cBhvr>
                                    </p:animEffect>
                                  </p:childTnLst>
                                </p:cTn>
                              </p:par>
                              <p:par>
                                <p:cTn id="179" presetID="53" presetClass="entr" presetSubtype="16" fill="hold" nodeType="withEffect">
                                  <p:stCondLst>
                                    <p:cond delay="0"/>
                                  </p:stCondLst>
                                  <p:childTnLst>
                                    <p:set>
                                      <p:cBhvr>
                                        <p:cTn id="180" dur="1" fill="hold">
                                          <p:stCondLst>
                                            <p:cond delay="0"/>
                                          </p:stCondLst>
                                        </p:cTn>
                                        <p:tgtEl>
                                          <p:spTgt spid="47"/>
                                        </p:tgtEl>
                                        <p:attrNameLst>
                                          <p:attrName>style.visibility</p:attrName>
                                        </p:attrNameLst>
                                      </p:cBhvr>
                                      <p:to>
                                        <p:strVal val="visible"/>
                                      </p:to>
                                    </p:set>
                                    <p:anim calcmode="lin" valueType="num">
                                      <p:cBhvr>
                                        <p:cTn id="181" dur="500" fill="hold"/>
                                        <p:tgtEl>
                                          <p:spTgt spid="47"/>
                                        </p:tgtEl>
                                        <p:attrNameLst>
                                          <p:attrName>ppt_w</p:attrName>
                                        </p:attrNameLst>
                                      </p:cBhvr>
                                      <p:tavLst>
                                        <p:tav tm="0">
                                          <p:val>
                                            <p:fltVal val="0"/>
                                          </p:val>
                                        </p:tav>
                                        <p:tav tm="100000">
                                          <p:val>
                                            <p:strVal val="#ppt_w"/>
                                          </p:val>
                                        </p:tav>
                                      </p:tavLst>
                                    </p:anim>
                                    <p:anim calcmode="lin" valueType="num">
                                      <p:cBhvr>
                                        <p:cTn id="182" dur="500" fill="hold"/>
                                        <p:tgtEl>
                                          <p:spTgt spid="47"/>
                                        </p:tgtEl>
                                        <p:attrNameLst>
                                          <p:attrName>ppt_h</p:attrName>
                                        </p:attrNameLst>
                                      </p:cBhvr>
                                      <p:tavLst>
                                        <p:tav tm="0">
                                          <p:val>
                                            <p:fltVal val="0"/>
                                          </p:val>
                                        </p:tav>
                                        <p:tav tm="100000">
                                          <p:val>
                                            <p:strVal val="#ppt_h"/>
                                          </p:val>
                                        </p:tav>
                                      </p:tavLst>
                                    </p:anim>
                                    <p:animEffect transition="in" filter="fade">
                                      <p:cBhvr>
                                        <p:cTn id="183" dur="500"/>
                                        <p:tgtEl>
                                          <p:spTgt spid="47"/>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49">
                                            <p:txEl>
                                              <p:pRg st="0" end="0"/>
                                            </p:txEl>
                                          </p:spTgt>
                                        </p:tgtEl>
                                        <p:attrNameLst>
                                          <p:attrName>style.visibility</p:attrName>
                                        </p:attrNameLst>
                                      </p:cBhvr>
                                      <p:to>
                                        <p:strVal val="visible"/>
                                      </p:to>
                                    </p:set>
                                    <p:animEffect transition="in" filter="fade">
                                      <p:cBhvr>
                                        <p:cTn id="188" dur="500"/>
                                        <p:tgtEl>
                                          <p:spTgt spid="49">
                                            <p:txEl>
                                              <p:pRg st="0" end="0"/>
                                            </p:txEl>
                                          </p:spTgt>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grpId="0" nodeType="clickEffect">
                                  <p:stCondLst>
                                    <p:cond delay="0"/>
                                  </p:stCondLst>
                                  <p:childTnLst>
                                    <p:set>
                                      <p:cBhvr>
                                        <p:cTn id="192" dur="1" fill="hold">
                                          <p:stCondLst>
                                            <p:cond delay="0"/>
                                          </p:stCondLst>
                                        </p:cTn>
                                        <p:tgtEl>
                                          <p:spTgt spid="49">
                                            <p:txEl>
                                              <p:pRg st="1" end="1"/>
                                            </p:txEl>
                                          </p:spTgt>
                                        </p:tgtEl>
                                        <p:attrNameLst>
                                          <p:attrName>style.visibility</p:attrName>
                                        </p:attrNameLst>
                                      </p:cBhvr>
                                      <p:to>
                                        <p:strVal val="visible"/>
                                      </p:to>
                                    </p:set>
                                    <p:animEffect transition="in" filter="fade">
                                      <p:cBhvr>
                                        <p:cTn id="193" dur="500"/>
                                        <p:tgtEl>
                                          <p:spTgt spid="49">
                                            <p:txEl>
                                              <p:pRg st="1" end="1"/>
                                            </p:txEl>
                                          </p:spTgt>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grpId="0" nodeType="clickEffect">
                                  <p:stCondLst>
                                    <p:cond delay="0"/>
                                  </p:stCondLst>
                                  <p:childTnLst>
                                    <p:set>
                                      <p:cBhvr>
                                        <p:cTn id="197" dur="1" fill="hold">
                                          <p:stCondLst>
                                            <p:cond delay="0"/>
                                          </p:stCondLst>
                                        </p:cTn>
                                        <p:tgtEl>
                                          <p:spTgt spid="49">
                                            <p:txEl>
                                              <p:pRg st="2" end="2"/>
                                            </p:txEl>
                                          </p:spTgt>
                                        </p:tgtEl>
                                        <p:attrNameLst>
                                          <p:attrName>style.visibility</p:attrName>
                                        </p:attrNameLst>
                                      </p:cBhvr>
                                      <p:to>
                                        <p:strVal val="visible"/>
                                      </p:to>
                                    </p:set>
                                    <p:animEffect transition="in" filter="fade">
                                      <p:cBhvr>
                                        <p:cTn id="198" dur="500"/>
                                        <p:tgtEl>
                                          <p:spTgt spid="49">
                                            <p:txEl>
                                              <p:pRg st="2" end="2"/>
                                            </p:txEl>
                                          </p:spTgt>
                                        </p:tgtEl>
                                      </p:cBhvr>
                                    </p:animEffec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nodeType="clickEffect">
                                  <p:stCondLst>
                                    <p:cond delay="0"/>
                                  </p:stCondLst>
                                  <p:childTnLst>
                                    <p:set>
                                      <p:cBhvr>
                                        <p:cTn id="202" dur="1" fill="hold">
                                          <p:stCondLst>
                                            <p:cond delay="0"/>
                                          </p:stCondLst>
                                        </p:cTn>
                                        <p:tgtEl>
                                          <p:spTgt spid="50"/>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6" presetClass="entr" presetSubtype="32" fill="hold" nodeType="clickEffect">
                                  <p:stCondLst>
                                    <p:cond delay="0"/>
                                  </p:stCondLst>
                                  <p:childTnLst>
                                    <p:set>
                                      <p:cBhvr>
                                        <p:cTn id="206" dur="1" fill="hold">
                                          <p:stCondLst>
                                            <p:cond delay="0"/>
                                          </p:stCondLst>
                                        </p:cTn>
                                        <p:tgtEl>
                                          <p:spTgt spid="48"/>
                                        </p:tgtEl>
                                        <p:attrNameLst>
                                          <p:attrName>style.visibility</p:attrName>
                                        </p:attrNameLst>
                                      </p:cBhvr>
                                      <p:to>
                                        <p:strVal val="visible"/>
                                      </p:to>
                                    </p:set>
                                    <p:animEffect transition="in" filter="circle(out)">
                                      <p:cBhvr>
                                        <p:cTn id="207" dur="2000"/>
                                        <p:tgtEl>
                                          <p:spTgt spid="48"/>
                                        </p:tgtEl>
                                      </p:cBhvr>
                                    </p:animEffect>
                                  </p:childTnLst>
                                </p:cTn>
                              </p:par>
                              <p:par>
                                <p:cTn id="208" presetID="42" presetClass="entr" presetSubtype="0" fill="hold" grpId="0" nodeType="withEffect">
                                  <p:stCondLst>
                                    <p:cond delay="0"/>
                                  </p:stCondLst>
                                  <p:childTnLst>
                                    <p:set>
                                      <p:cBhvr>
                                        <p:cTn id="209" dur="1" fill="hold">
                                          <p:stCondLst>
                                            <p:cond delay="0"/>
                                          </p:stCondLst>
                                        </p:cTn>
                                        <p:tgtEl>
                                          <p:spTgt spid="52"/>
                                        </p:tgtEl>
                                        <p:attrNameLst>
                                          <p:attrName>style.visibility</p:attrName>
                                        </p:attrNameLst>
                                      </p:cBhvr>
                                      <p:to>
                                        <p:strVal val="visible"/>
                                      </p:to>
                                    </p:set>
                                    <p:animEffect transition="in" filter="fade">
                                      <p:cBhvr>
                                        <p:cTn id="210" dur="1000"/>
                                        <p:tgtEl>
                                          <p:spTgt spid="52"/>
                                        </p:tgtEl>
                                      </p:cBhvr>
                                    </p:animEffect>
                                    <p:anim calcmode="lin" valueType="num">
                                      <p:cBhvr>
                                        <p:cTn id="211" dur="1000" fill="hold"/>
                                        <p:tgtEl>
                                          <p:spTgt spid="52"/>
                                        </p:tgtEl>
                                        <p:attrNameLst>
                                          <p:attrName>ppt_x</p:attrName>
                                        </p:attrNameLst>
                                      </p:cBhvr>
                                      <p:tavLst>
                                        <p:tav tm="0">
                                          <p:val>
                                            <p:strVal val="#ppt_x"/>
                                          </p:val>
                                        </p:tav>
                                        <p:tav tm="100000">
                                          <p:val>
                                            <p:strVal val="#ppt_x"/>
                                          </p:val>
                                        </p:tav>
                                      </p:tavLst>
                                    </p:anim>
                                    <p:anim calcmode="lin" valueType="num">
                                      <p:cBhvr>
                                        <p:cTn id="21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54">
                                            <p:txEl>
                                              <p:pRg st="0" end="0"/>
                                            </p:txEl>
                                          </p:spTgt>
                                        </p:tgtEl>
                                        <p:attrNameLst>
                                          <p:attrName>style.visibility</p:attrName>
                                        </p:attrNameLst>
                                      </p:cBhvr>
                                      <p:to>
                                        <p:strVal val="visible"/>
                                      </p:to>
                                    </p:set>
                                    <p:animEffect transition="in" filter="fade">
                                      <p:cBhvr>
                                        <p:cTn id="217" dur="500"/>
                                        <p:tgtEl>
                                          <p:spTgt spid="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animBg="1"/>
      <p:bldP spid="15" grpId="0"/>
      <p:bldP spid="16" grpId="0" animBg="1"/>
      <p:bldP spid="17" grpId="0"/>
      <p:bldP spid="19" grpId="0"/>
      <p:bldP spid="20" grpId="0" animBg="1"/>
      <p:bldP spid="22" grpId="0" animBg="1"/>
      <p:bldP spid="23" grpId="0"/>
      <p:bldP spid="24" grpId="0" animBg="1"/>
      <p:bldP spid="25" grpId="0" animBg="1"/>
      <p:bldP spid="26" grpId="0" animBg="1"/>
      <p:bldP spid="29" grpId="0" animBg="1"/>
      <p:bldP spid="30" grpId="0" animBg="1"/>
      <p:bldP spid="32" grpId="0"/>
      <p:bldP spid="33" grpId="0"/>
      <p:bldP spid="34" grpId="0" animBg="1"/>
      <p:bldP spid="35" grpId="0"/>
      <p:bldP spid="36" grpId="0"/>
      <p:bldP spid="44" grpId="0"/>
      <p:bldP spid="49" grpId="0" build="p"/>
      <p:bldP spid="52" grpId="0" animBg="1"/>
      <p:bldP spid="5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楕円 50">
            <a:extLst>
              <a:ext uri="{FF2B5EF4-FFF2-40B4-BE49-F238E27FC236}">
                <a16:creationId xmlns:a16="http://schemas.microsoft.com/office/drawing/2014/main" id="{A65B3A62-4F21-41BF-B661-B45B5D850ADA}"/>
              </a:ext>
            </a:extLst>
          </p:cNvPr>
          <p:cNvSpPr/>
          <p:nvPr/>
        </p:nvSpPr>
        <p:spPr>
          <a:xfrm>
            <a:off x="2619068" y="337777"/>
            <a:ext cx="6636293" cy="5513203"/>
          </a:xfrm>
          <a:prstGeom prst="ellipse">
            <a:avLst/>
          </a:prstGeom>
          <a:pattFill prst="pct10">
            <a:fgClr>
              <a:schemeClr val="accent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Book" panose="020B0503020102020204"/>
              <a:ea typeface="メイリオ" panose="020B0604030504040204" pitchFamily="50" charset="-128"/>
              <a:cs typeface="+mn-cs"/>
            </a:endParaRPr>
          </a:p>
        </p:txBody>
      </p:sp>
      <p:pic>
        <p:nvPicPr>
          <p:cNvPr id="4" name="図 3">
            <a:extLst>
              <a:ext uri="{FF2B5EF4-FFF2-40B4-BE49-F238E27FC236}">
                <a16:creationId xmlns:a16="http://schemas.microsoft.com/office/drawing/2014/main" id="{7A46E690-6A8D-435A-BC47-D5B9953B0CD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82105" y="3984278"/>
            <a:ext cx="1992186" cy="1833434"/>
          </a:xfrm>
          <a:prstGeom prst="rect">
            <a:avLst/>
          </a:prstGeom>
        </p:spPr>
      </p:pic>
      <p:sp>
        <p:nvSpPr>
          <p:cNvPr id="5" name="テキスト ボックス 4">
            <a:extLst>
              <a:ext uri="{FF2B5EF4-FFF2-40B4-BE49-F238E27FC236}">
                <a16:creationId xmlns:a16="http://schemas.microsoft.com/office/drawing/2014/main" id="{9E63A5A8-2E9B-4F57-BEB7-EDA7C3C5886F}"/>
              </a:ext>
            </a:extLst>
          </p:cNvPr>
          <p:cNvSpPr txBox="1"/>
          <p:nvPr/>
        </p:nvSpPr>
        <p:spPr>
          <a:xfrm>
            <a:off x="5319321" y="3888877"/>
            <a:ext cx="134203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2">
                    <a:lumMod val="90000"/>
                    <a:lumOff val="10000"/>
                  </a:schemeClr>
                </a:solidFill>
                <a:effectLst/>
                <a:uLnTx/>
                <a:uFillTx/>
                <a:latin typeface="+mn-ea"/>
              </a:rPr>
              <a:t>生徒</a:t>
            </a:r>
            <a:r>
              <a:rPr lang="ja-JP" altLang="en-US" sz="1600" b="1" dirty="0">
                <a:solidFill>
                  <a:schemeClr val="tx2">
                    <a:lumMod val="90000"/>
                    <a:lumOff val="10000"/>
                  </a:schemeClr>
                </a:solidFill>
                <a:latin typeface="+mn-ea"/>
              </a:rPr>
              <a:t>は</a:t>
            </a:r>
            <a:endParaRPr kumimoji="1" lang="en-US" altLang="ja-JP" sz="1600" b="1" i="0" u="none" strike="noStrike" kern="1200" cap="none" spc="0" normalizeH="0" baseline="0" noProof="0" dirty="0">
              <a:ln>
                <a:noFill/>
              </a:ln>
              <a:solidFill>
                <a:schemeClr val="tx2">
                  <a:lumMod val="90000"/>
                  <a:lumOff val="10000"/>
                </a:schemeClr>
              </a:solidFill>
              <a:effectLst/>
              <a:uLnTx/>
              <a:uFillTx/>
              <a:latin typeface="+mn-ea"/>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2">
                    <a:lumMod val="90000"/>
                    <a:lumOff val="10000"/>
                  </a:schemeClr>
                </a:solidFill>
                <a:effectLst/>
                <a:uLnTx/>
                <a:uFillTx/>
                <a:latin typeface="+mn-ea"/>
              </a:rPr>
              <a:t>多くの</a:t>
            </a:r>
            <a:r>
              <a:rPr lang="ja-JP" altLang="en-US" sz="1600" b="1" noProof="0" dirty="0">
                <a:solidFill>
                  <a:schemeClr val="tx2">
                    <a:lumMod val="90000"/>
                    <a:lumOff val="10000"/>
                  </a:schemeClr>
                </a:solidFill>
                <a:latin typeface="+mn-ea"/>
              </a:rPr>
              <a:t>刺激</a:t>
            </a:r>
            <a:r>
              <a:rPr kumimoji="1" lang="ja-JP" altLang="en-US" sz="1600" b="1" i="0" u="none" strike="noStrike" kern="1200" cap="none" spc="0" normalizeH="0" baseline="0" noProof="0" dirty="0">
                <a:ln>
                  <a:noFill/>
                </a:ln>
                <a:solidFill>
                  <a:schemeClr val="tx2">
                    <a:lumMod val="90000"/>
                    <a:lumOff val="10000"/>
                  </a:schemeClr>
                </a:solidFill>
                <a:effectLst/>
                <a:uLnTx/>
                <a:uFillTx/>
                <a:latin typeface="+mn-ea"/>
              </a:rPr>
              <a:t>を受けた</a:t>
            </a:r>
          </a:p>
        </p:txBody>
      </p:sp>
      <p:sp>
        <p:nvSpPr>
          <p:cNvPr id="14" name="矢印: 五方向 13">
            <a:extLst>
              <a:ext uri="{FF2B5EF4-FFF2-40B4-BE49-F238E27FC236}">
                <a16:creationId xmlns:a16="http://schemas.microsoft.com/office/drawing/2014/main" id="{12E9340C-F8E7-4177-BFB2-E4C3FC3ECAEC}"/>
              </a:ext>
            </a:extLst>
          </p:cNvPr>
          <p:cNvSpPr/>
          <p:nvPr/>
        </p:nvSpPr>
        <p:spPr>
          <a:xfrm>
            <a:off x="3349959" y="554366"/>
            <a:ext cx="1800000" cy="540000"/>
          </a:xfrm>
          <a:prstGeom prst="homePlate">
            <a:avLst/>
          </a:prstGeom>
          <a:solidFill>
            <a:schemeClr val="accent5">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200" b="1" dirty="0">
                <a:solidFill>
                  <a:prstClr val="white"/>
                </a:solidFill>
                <a:latin typeface="メイリオ" panose="020B0604030504040204" pitchFamily="50" charset="-128"/>
                <a:ea typeface="メイリオ" panose="020B0604030504040204" pitchFamily="50" charset="-128"/>
              </a:rPr>
              <a:t>ボランティア</a:t>
            </a:r>
            <a:endParaRPr lang="en-US" altLang="ja-JP" sz="1200" b="1" dirty="0">
              <a:solidFill>
                <a:prstClr val="white"/>
              </a:solidFill>
              <a:latin typeface="メイリオ" panose="020B0604030504040204" pitchFamily="50" charset="-128"/>
              <a:ea typeface="メイリオ"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200" b="1" dirty="0">
                <a:solidFill>
                  <a:prstClr val="white"/>
                </a:solidFill>
                <a:latin typeface="メイリオ" panose="020B0604030504040204" pitchFamily="50" charset="-128"/>
                <a:ea typeface="メイリオ" panose="020B0604030504040204" pitchFamily="50" charset="-128"/>
              </a:rPr>
              <a:t>有志活動</a:t>
            </a:r>
            <a:endPar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5" name="テキスト ボックス 14">
            <a:extLst>
              <a:ext uri="{FF2B5EF4-FFF2-40B4-BE49-F238E27FC236}">
                <a16:creationId xmlns:a16="http://schemas.microsoft.com/office/drawing/2014/main" id="{0C9BC07D-562F-4B1D-BC84-7FEAB3CF042C}"/>
              </a:ext>
            </a:extLst>
          </p:cNvPr>
          <p:cNvSpPr txBox="1"/>
          <p:nvPr/>
        </p:nvSpPr>
        <p:spPr>
          <a:xfrm>
            <a:off x="2723003" y="1154007"/>
            <a:ext cx="461665" cy="1589193"/>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HG丸ｺﾞｼｯｸM-PRO" panose="020F0400000000000000" pitchFamily="50" charset="-128"/>
                <a:ea typeface="HG丸ｺﾞｼｯｸM-PRO" panose="020F0400000000000000" pitchFamily="50" charset="-128"/>
              </a:rPr>
              <a:t>地域との連携</a:t>
            </a:r>
            <a:endParaRPr kumimoji="1" lang="ja-JP" altLang="en-US" b="1" i="0" u="none" strike="noStrike" kern="1200" cap="none" spc="0" normalizeH="0" baseline="0" noProof="0" dirty="0">
              <a:ln>
                <a:noFill/>
              </a:ln>
              <a:solidFill>
                <a:prstClr val="black"/>
              </a:solidFill>
              <a:effectLst/>
              <a:uLnTx/>
              <a:uFillTx/>
              <a:latin typeface="HG丸ｺﾞｼｯｸM-PRO" panose="020F0400000000000000" pitchFamily="50" charset="-128"/>
              <a:ea typeface="HG丸ｺﾞｼｯｸM-PRO" panose="020F0400000000000000" pitchFamily="50" charset="-128"/>
            </a:endParaRPr>
          </a:p>
        </p:txBody>
      </p:sp>
      <p:sp>
        <p:nvSpPr>
          <p:cNvPr id="16" name="矢印: 五方向 15">
            <a:extLst>
              <a:ext uri="{FF2B5EF4-FFF2-40B4-BE49-F238E27FC236}">
                <a16:creationId xmlns:a16="http://schemas.microsoft.com/office/drawing/2014/main" id="{0F5DC66E-1E77-47FF-A832-BB61E7FB1CF2}"/>
              </a:ext>
            </a:extLst>
          </p:cNvPr>
          <p:cNvSpPr/>
          <p:nvPr/>
        </p:nvSpPr>
        <p:spPr>
          <a:xfrm>
            <a:off x="3366867" y="1163503"/>
            <a:ext cx="1800000" cy="540000"/>
          </a:xfrm>
          <a:prstGeom prst="homePlate">
            <a:avLst/>
          </a:prstGeom>
          <a:solidFill>
            <a:schemeClr val="accent5">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600" b="1" noProof="0" dirty="0">
                <a:solidFill>
                  <a:prstClr val="white"/>
                </a:solidFill>
                <a:latin typeface="メイリオ" panose="020B0604030504040204" pitchFamily="50" charset="-128"/>
                <a:ea typeface="メイリオ" panose="020B0604030504040204" pitchFamily="50" charset="-128"/>
              </a:rPr>
              <a:t>いばら祭</a:t>
            </a:r>
            <a:endParaRPr kumimoji="1" lang="en-US" altLang="ja-JP"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pic>
        <p:nvPicPr>
          <p:cNvPr id="18" name="グラフィックス 17" descr="葉">
            <a:extLst>
              <a:ext uri="{FF2B5EF4-FFF2-40B4-BE49-F238E27FC236}">
                <a16:creationId xmlns:a16="http://schemas.microsoft.com/office/drawing/2014/main" id="{4D5B9787-C865-4A6B-8CBB-B20B23838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11103" y="631709"/>
            <a:ext cx="483647" cy="483647"/>
          </a:xfrm>
          <a:prstGeom prst="rect">
            <a:avLst/>
          </a:prstGeom>
        </p:spPr>
      </p:pic>
      <p:sp>
        <p:nvSpPr>
          <p:cNvPr id="20" name="矢印: 五方向 19">
            <a:extLst>
              <a:ext uri="{FF2B5EF4-FFF2-40B4-BE49-F238E27FC236}">
                <a16:creationId xmlns:a16="http://schemas.microsoft.com/office/drawing/2014/main" id="{AC3053EE-F23A-47B0-B55D-F23542547634}"/>
              </a:ext>
            </a:extLst>
          </p:cNvPr>
          <p:cNvSpPr/>
          <p:nvPr/>
        </p:nvSpPr>
        <p:spPr>
          <a:xfrm flipH="1">
            <a:off x="9276676" y="240456"/>
            <a:ext cx="1800000" cy="540000"/>
          </a:xfrm>
          <a:prstGeom prst="homePlate">
            <a:avLst/>
          </a:prstGeom>
          <a:solidFill>
            <a:schemeClr val="accent5">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200" b="1" noProof="0" dirty="0">
                <a:solidFill>
                  <a:prstClr val="white"/>
                </a:solidFill>
                <a:latin typeface="メイリオ" panose="020B0604030504040204" pitchFamily="50" charset="-128"/>
                <a:ea typeface="メイリオ" panose="020B0604030504040204" pitchFamily="50" charset="-128"/>
              </a:rPr>
              <a:t>インターンシップ</a:t>
            </a:r>
            <a:endPar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2" name="矢印: 五方向 21">
            <a:extLst>
              <a:ext uri="{FF2B5EF4-FFF2-40B4-BE49-F238E27FC236}">
                <a16:creationId xmlns:a16="http://schemas.microsoft.com/office/drawing/2014/main" id="{6BBBA1CE-3C56-4B25-B94B-A0A3D7F293AD}"/>
              </a:ext>
            </a:extLst>
          </p:cNvPr>
          <p:cNvSpPr/>
          <p:nvPr/>
        </p:nvSpPr>
        <p:spPr>
          <a:xfrm flipH="1">
            <a:off x="9322727" y="1980128"/>
            <a:ext cx="1800000" cy="540000"/>
          </a:xfrm>
          <a:prstGeom prst="homePlate">
            <a:avLst/>
          </a:prstGeom>
          <a:solidFill>
            <a:schemeClr val="accent5">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200" b="1" noProof="0" dirty="0">
                <a:solidFill>
                  <a:prstClr val="white"/>
                </a:solidFill>
                <a:latin typeface="メイリオ" panose="020B0604030504040204" pitchFamily="50" charset="-128"/>
                <a:ea typeface="メイリオ" panose="020B0604030504040204" pitchFamily="50" charset="-128"/>
              </a:rPr>
              <a:t>地域農家から学ぶコミュニティー</a:t>
            </a:r>
            <a:endParaRPr kumimoji="1" lang="en-US" altLang="ja-JP"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4" name="矢印: 五方向 23">
            <a:extLst>
              <a:ext uri="{FF2B5EF4-FFF2-40B4-BE49-F238E27FC236}">
                <a16:creationId xmlns:a16="http://schemas.microsoft.com/office/drawing/2014/main" id="{1FCE5510-8F69-41FD-90BA-8316A6B83AB0}"/>
              </a:ext>
            </a:extLst>
          </p:cNvPr>
          <p:cNvSpPr/>
          <p:nvPr/>
        </p:nvSpPr>
        <p:spPr>
          <a:xfrm flipH="1">
            <a:off x="9303845" y="824366"/>
            <a:ext cx="1800000" cy="540000"/>
          </a:xfrm>
          <a:prstGeom prst="homePlate">
            <a:avLst/>
          </a:prstGeom>
          <a:solidFill>
            <a:schemeClr val="accent5">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400" b="1" noProof="0" dirty="0">
                <a:solidFill>
                  <a:prstClr val="white"/>
                </a:solidFill>
                <a:latin typeface="メイリオ" panose="020B0604030504040204" pitchFamily="50" charset="-128"/>
                <a:ea typeface="メイリオ" panose="020B0604030504040204" pitchFamily="50" charset="-128"/>
              </a:rPr>
              <a:t>企業見学</a:t>
            </a:r>
            <a:endPar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25" name="矢印: 五方向 24">
            <a:extLst>
              <a:ext uri="{FF2B5EF4-FFF2-40B4-BE49-F238E27FC236}">
                <a16:creationId xmlns:a16="http://schemas.microsoft.com/office/drawing/2014/main" id="{604F8AFC-38D8-45E5-8A5F-0A416CBC044F}"/>
              </a:ext>
            </a:extLst>
          </p:cNvPr>
          <p:cNvSpPr/>
          <p:nvPr/>
        </p:nvSpPr>
        <p:spPr>
          <a:xfrm flipH="1">
            <a:off x="9353652" y="2896935"/>
            <a:ext cx="1800000" cy="540000"/>
          </a:xfrm>
          <a:prstGeom prst="homePlate">
            <a:avLst/>
          </a:prstGeom>
          <a:solidFill>
            <a:schemeClr val="accent5">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200" b="1" noProof="0" dirty="0">
                <a:solidFill>
                  <a:prstClr val="white"/>
                </a:solidFill>
                <a:latin typeface="メイリオ" panose="020B0604030504040204" pitchFamily="50" charset="-128"/>
                <a:ea typeface="メイリオ" panose="020B0604030504040204" pitchFamily="50" charset="-128"/>
              </a:rPr>
              <a:t>企業人の専門授業</a:t>
            </a:r>
            <a:endPar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6" name="矢印: 五方向 25">
            <a:extLst>
              <a:ext uri="{FF2B5EF4-FFF2-40B4-BE49-F238E27FC236}">
                <a16:creationId xmlns:a16="http://schemas.microsoft.com/office/drawing/2014/main" id="{C8CA2511-2555-4F79-A237-A02C58AEBD73}"/>
              </a:ext>
            </a:extLst>
          </p:cNvPr>
          <p:cNvSpPr/>
          <p:nvPr/>
        </p:nvSpPr>
        <p:spPr>
          <a:xfrm flipH="1">
            <a:off x="9403780" y="4017976"/>
            <a:ext cx="1800000" cy="540000"/>
          </a:xfrm>
          <a:prstGeom prst="homePlate">
            <a:avLst/>
          </a:prstGeom>
          <a:solidFill>
            <a:schemeClr val="accent5">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200" b="1" noProof="0" dirty="0">
                <a:solidFill>
                  <a:prstClr val="white"/>
                </a:solidFill>
                <a:latin typeface="メイリオ" panose="020B0604030504040204" pitchFamily="50" charset="-128"/>
                <a:ea typeface="メイリオ" panose="020B0604030504040204" pitchFamily="50" charset="-128"/>
              </a:rPr>
              <a:t>企業人の特別講座</a:t>
            </a:r>
            <a:endPar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27" name="グラフィックス 26" descr="葉">
            <a:extLst>
              <a:ext uri="{FF2B5EF4-FFF2-40B4-BE49-F238E27FC236}">
                <a16:creationId xmlns:a16="http://schemas.microsoft.com/office/drawing/2014/main" id="{6CC64891-94D3-45D9-96BA-7354534FCE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74967" y="1156443"/>
            <a:ext cx="483647" cy="483647"/>
          </a:xfrm>
          <a:prstGeom prst="rect">
            <a:avLst/>
          </a:prstGeom>
        </p:spPr>
      </p:pic>
      <p:sp>
        <p:nvSpPr>
          <p:cNvPr id="29" name="矢印: 五方向 28">
            <a:extLst>
              <a:ext uri="{FF2B5EF4-FFF2-40B4-BE49-F238E27FC236}">
                <a16:creationId xmlns:a16="http://schemas.microsoft.com/office/drawing/2014/main" id="{0D88F279-031D-4B86-81EC-4D2AB39B38E6}"/>
              </a:ext>
            </a:extLst>
          </p:cNvPr>
          <p:cNvSpPr/>
          <p:nvPr/>
        </p:nvSpPr>
        <p:spPr>
          <a:xfrm>
            <a:off x="1846126" y="3989723"/>
            <a:ext cx="1672306" cy="575980"/>
          </a:xfrm>
          <a:prstGeom prst="homePlate">
            <a:avLst/>
          </a:prstGeom>
          <a:solidFill>
            <a:schemeClr val="accent5">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200" b="1" dirty="0">
                <a:solidFill>
                  <a:prstClr val="white"/>
                </a:solidFill>
                <a:latin typeface="メイリオ" panose="020B0604030504040204" pitchFamily="50" charset="-128"/>
                <a:ea typeface="メイリオ" panose="020B0604030504040204" pitchFamily="50" charset="-128"/>
              </a:rPr>
              <a:t>教育相談システム</a:t>
            </a:r>
            <a:endPar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30" name="矢印: 五方向 29">
            <a:extLst>
              <a:ext uri="{FF2B5EF4-FFF2-40B4-BE49-F238E27FC236}">
                <a16:creationId xmlns:a16="http://schemas.microsoft.com/office/drawing/2014/main" id="{9F9C2E35-7CD3-413A-9153-D1F865073289}"/>
              </a:ext>
            </a:extLst>
          </p:cNvPr>
          <p:cNvSpPr/>
          <p:nvPr/>
        </p:nvSpPr>
        <p:spPr>
          <a:xfrm>
            <a:off x="1862953" y="5705401"/>
            <a:ext cx="1592110" cy="541459"/>
          </a:xfrm>
          <a:prstGeom prst="homePlate">
            <a:avLst/>
          </a:prstGeom>
          <a:solidFill>
            <a:schemeClr val="accent5">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100" b="1" noProof="0" dirty="0">
                <a:solidFill>
                  <a:prstClr val="white"/>
                </a:solidFill>
                <a:latin typeface="メイリオ" panose="020B0604030504040204" pitchFamily="50" charset="-128"/>
                <a:ea typeface="メイリオ" panose="020B0604030504040204" pitchFamily="50" charset="-128"/>
              </a:rPr>
              <a:t>専門家とのつながり</a:t>
            </a:r>
            <a:endParaRPr kumimoji="1" lang="ja-JP" altLang="en-US" sz="11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4" name="矢印: 五方向 33">
            <a:extLst>
              <a:ext uri="{FF2B5EF4-FFF2-40B4-BE49-F238E27FC236}">
                <a16:creationId xmlns:a16="http://schemas.microsoft.com/office/drawing/2014/main" id="{D47A3C68-00CD-4097-B03B-C072E5A7C6A4}"/>
              </a:ext>
            </a:extLst>
          </p:cNvPr>
          <p:cNvSpPr/>
          <p:nvPr/>
        </p:nvSpPr>
        <p:spPr>
          <a:xfrm flipH="1">
            <a:off x="7183652" y="5574362"/>
            <a:ext cx="2003224" cy="406445"/>
          </a:xfrm>
          <a:prstGeom prst="homePlate">
            <a:avLst/>
          </a:prstGeom>
          <a:solidFill>
            <a:srgbClr val="C00000"/>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支援基礎票</a:t>
            </a:r>
          </a:p>
        </p:txBody>
      </p:sp>
      <p:pic>
        <p:nvPicPr>
          <p:cNvPr id="37" name="グラフィックス 36" descr="葉">
            <a:extLst>
              <a:ext uri="{FF2B5EF4-FFF2-40B4-BE49-F238E27FC236}">
                <a16:creationId xmlns:a16="http://schemas.microsoft.com/office/drawing/2014/main" id="{6AEE83E7-5ECF-48D4-9AEB-4165E5C814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20995" y="4900995"/>
            <a:ext cx="483647" cy="483647"/>
          </a:xfrm>
          <a:prstGeom prst="rect">
            <a:avLst/>
          </a:prstGeom>
        </p:spPr>
      </p:pic>
      <p:pic>
        <p:nvPicPr>
          <p:cNvPr id="38" name="グラフィックス 37" descr="葉">
            <a:extLst>
              <a:ext uri="{FF2B5EF4-FFF2-40B4-BE49-F238E27FC236}">
                <a16:creationId xmlns:a16="http://schemas.microsoft.com/office/drawing/2014/main" id="{635CF727-3FF7-4A32-860D-4585D830B9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40277" y="2942883"/>
            <a:ext cx="483647" cy="483647"/>
          </a:xfrm>
          <a:prstGeom prst="rect">
            <a:avLst/>
          </a:prstGeom>
        </p:spPr>
      </p:pic>
      <p:pic>
        <p:nvPicPr>
          <p:cNvPr id="39" name="グラフィックス 38" descr="葉">
            <a:extLst>
              <a:ext uri="{FF2B5EF4-FFF2-40B4-BE49-F238E27FC236}">
                <a16:creationId xmlns:a16="http://schemas.microsoft.com/office/drawing/2014/main" id="{07A970E9-D554-4E6B-9C85-9FA2E63653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7689" y="5164752"/>
            <a:ext cx="483647" cy="483647"/>
          </a:xfrm>
          <a:prstGeom prst="rect">
            <a:avLst/>
          </a:prstGeom>
        </p:spPr>
      </p:pic>
      <p:sp>
        <p:nvSpPr>
          <p:cNvPr id="44" name="テキスト ボックス 43">
            <a:extLst>
              <a:ext uri="{FF2B5EF4-FFF2-40B4-BE49-F238E27FC236}">
                <a16:creationId xmlns:a16="http://schemas.microsoft.com/office/drawing/2014/main" id="{3B3B5A57-EFCF-42C5-B2D8-88CC4F1C6CA4}"/>
              </a:ext>
            </a:extLst>
          </p:cNvPr>
          <p:cNvSpPr txBox="1"/>
          <p:nvPr/>
        </p:nvSpPr>
        <p:spPr>
          <a:xfrm>
            <a:off x="10865299" y="5636575"/>
            <a:ext cx="400110" cy="421702"/>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p>
        </p:txBody>
      </p:sp>
      <p:pic>
        <p:nvPicPr>
          <p:cNvPr id="48" name="グラフィックス 47" descr="グループでのブレーンストーミング">
            <a:extLst>
              <a:ext uri="{FF2B5EF4-FFF2-40B4-BE49-F238E27FC236}">
                <a16:creationId xmlns:a16="http://schemas.microsoft.com/office/drawing/2014/main" id="{93122A72-2AC0-4BAC-A4D1-1BB98F303D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70811" y="335794"/>
            <a:ext cx="738664" cy="738664"/>
          </a:xfrm>
          <a:prstGeom prst="rect">
            <a:avLst/>
          </a:prstGeom>
        </p:spPr>
      </p:pic>
      <p:pic>
        <p:nvPicPr>
          <p:cNvPr id="50" name="グラフィックス 49" descr="チェックマーク">
            <a:extLst>
              <a:ext uri="{FF2B5EF4-FFF2-40B4-BE49-F238E27FC236}">
                <a16:creationId xmlns:a16="http://schemas.microsoft.com/office/drawing/2014/main" id="{1333AB77-D92B-4022-94DB-17BCC3A4F2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9799" y="596578"/>
            <a:ext cx="226205" cy="226205"/>
          </a:xfrm>
          <a:prstGeom prst="rect">
            <a:avLst/>
          </a:prstGeom>
        </p:spPr>
      </p:pic>
      <p:sp>
        <p:nvSpPr>
          <p:cNvPr id="2" name="テキスト ボックス 1">
            <a:extLst>
              <a:ext uri="{FF2B5EF4-FFF2-40B4-BE49-F238E27FC236}">
                <a16:creationId xmlns:a16="http://schemas.microsoft.com/office/drawing/2014/main" id="{089AE1FC-D15C-6949-8861-D22F1C80B583}"/>
              </a:ext>
            </a:extLst>
          </p:cNvPr>
          <p:cNvSpPr txBox="1"/>
          <p:nvPr/>
        </p:nvSpPr>
        <p:spPr>
          <a:xfrm>
            <a:off x="9663145" y="4540243"/>
            <a:ext cx="1676400"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HG丸ｺﾞｼｯｸM-PRO" panose="020F0400000000000000" pitchFamily="50" charset="-128"/>
                <a:ea typeface="HG丸ｺﾞｼｯｸM-PRO" panose="020F0400000000000000" pitchFamily="50" charset="-128"/>
              </a:rPr>
              <a:t>・地域の伝統産業</a:t>
            </a:r>
            <a:r>
              <a:rPr lang="ja-JP" altLang="en-US" sz="1100" b="1" dirty="0">
                <a:solidFill>
                  <a:prstClr val="black"/>
                </a:solidFill>
                <a:latin typeface="HG丸ｺﾞｼｯｸM-PRO" panose="020F0400000000000000" pitchFamily="50" charset="-128"/>
                <a:ea typeface="HG丸ｺﾞｼｯｸM-PRO" panose="020F0400000000000000" pitchFamily="50" charset="-128"/>
              </a:rPr>
              <a:t>や　　</a:t>
            </a:r>
            <a:r>
              <a:rPr kumimoji="1" lang="ja-JP" altLang="en-US" sz="1100" b="1" i="0" u="none" strike="noStrike" kern="1200" cap="none" spc="0" normalizeH="0" baseline="0" noProof="0" dirty="0">
                <a:ln>
                  <a:noFill/>
                </a:ln>
                <a:solidFill>
                  <a:prstClr val="black"/>
                </a:solidFill>
                <a:effectLst/>
                <a:uLnTx/>
                <a:uFillTx/>
                <a:latin typeface="HG丸ｺﾞｼｯｸM-PRO" panose="020F0400000000000000" pitchFamily="50" charset="-128"/>
                <a:ea typeface="HG丸ｺﾞｼｯｸM-PRO" panose="020F0400000000000000" pitchFamily="50" charset="-128"/>
              </a:rPr>
              <a:t>企業の事も知れた</a:t>
            </a:r>
            <a:endParaRPr kumimoji="1" lang="en-US" altLang="ja-JP" sz="1100" b="1" i="0" u="none" strike="noStrike" kern="1200" cap="none" spc="0" normalizeH="0" baseline="0" noProof="0" dirty="0">
              <a:ln>
                <a:noFill/>
              </a:ln>
              <a:solidFill>
                <a:prstClr val="black"/>
              </a:solidFill>
              <a:effectLst/>
              <a:uLnTx/>
              <a:uFillTx/>
              <a:latin typeface="HG丸ｺﾞｼｯｸM-PRO" panose="020F0400000000000000" pitchFamily="50" charset="-128"/>
              <a:ea typeface="HG丸ｺﾞｼｯｸM-PRO" panose="020F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b="1" dirty="0">
                <a:solidFill>
                  <a:prstClr val="black"/>
                </a:solidFill>
                <a:latin typeface="HG丸ｺﾞｼｯｸM-PRO" panose="020F0400000000000000" pitchFamily="50" charset="-128"/>
                <a:ea typeface="HG丸ｺﾞｼｯｸM-PRO" panose="020F0400000000000000" pitchFamily="50" charset="-128"/>
              </a:rPr>
              <a:t>・進路を考えるきっかけにもなった</a:t>
            </a:r>
            <a:endParaRPr kumimoji="1" lang="en-US" altLang="ja-JP" sz="1100" b="1" i="0" u="none" strike="noStrike" kern="1200" cap="none" spc="0" normalizeH="0" baseline="0" noProof="0" dirty="0">
              <a:ln>
                <a:noFill/>
              </a:ln>
              <a:solidFill>
                <a:prstClr val="black"/>
              </a:solidFill>
              <a:effectLst/>
              <a:uLnTx/>
              <a:uFillTx/>
              <a:latin typeface="HG丸ｺﾞｼｯｸM-PRO" panose="020F0400000000000000" pitchFamily="50" charset="-128"/>
              <a:ea typeface="HG丸ｺﾞｼｯｸM-PRO" panose="020F0400000000000000" pitchFamily="50" charset="-128"/>
            </a:endParaRPr>
          </a:p>
        </p:txBody>
      </p:sp>
      <p:sp>
        <p:nvSpPr>
          <p:cNvPr id="31" name="テキスト ボックス 30">
            <a:extLst>
              <a:ext uri="{FF2B5EF4-FFF2-40B4-BE49-F238E27FC236}">
                <a16:creationId xmlns:a16="http://schemas.microsoft.com/office/drawing/2014/main" id="{4A324A71-8D5E-CC4E-8B44-98D77B77D500}"/>
              </a:ext>
            </a:extLst>
          </p:cNvPr>
          <p:cNvSpPr txBox="1"/>
          <p:nvPr/>
        </p:nvSpPr>
        <p:spPr>
          <a:xfrm>
            <a:off x="9551241" y="3436935"/>
            <a:ext cx="1750830" cy="6001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b="1" dirty="0">
                <a:solidFill>
                  <a:prstClr val="black"/>
                </a:solidFill>
                <a:latin typeface="HG丸ｺﾞｼｯｸM-PRO" panose="020F0400000000000000" pitchFamily="50" charset="-128"/>
                <a:ea typeface="HG丸ｺﾞｼｯｸM-PRO" panose="020F0400000000000000" pitchFamily="50" charset="-128"/>
              </a:rPr>
              <a:t>進路につながる知識を</a:t>
            </a:r>
            <a:endParaRPr lang="en-US" altLang="ja-JP" sz="1100" b="1" dirty="0">
              <a:solidFill>
                <a:prstClr val="black"/>
              </a:solidFill>
              <a:latin typeface="HG丸ｺﾞｼｯｸM-PRO" panose="020F0400000000000000" pitchFamily="50" charset="-128"/>
              <a:ea typeface="HG丸ｺﾞｼｯｸM-PRO" panose="020F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b="1" dirty="0">
                <a:solidFill>
                  <a:prstClr val="black"/>
                </a:solidFill>
                <a:latin typeface="HG丸ｺﾞｼｯｸM-PRO" panose="020F0400000000000000" pitchFamily="50" charset="-128"/>
                <a:ea typeface="HG丸ｺﾞｼｯｸM-PRO" panose="020F0400000000000000" pitchFamily="50" charset="-128"/>
              </a:rPr>
              <a:t>得たり専門スキルが身についた</a:t>
            </a:r>
            <a:endParaRPr kumimoji="1" lang="ja-JP" altLang="en-US" sz="1100" b="1" i="0" u="none" strike="noStrike" kern="1200" cap="none" spc="0" normalizeH="0" baseline="0" noProof="0" dirty="0">
              <a:ln>
                <a:noFill/>
              </a:ln>
              <a:solidFill>
                <a:prstClr val="black"/>
              </a:solidFill>
              <a:effectLst/>
              <a:uLnTx/>
              <a:uFillTx/>
              <a:latin typeface="HG丸ｺﾞｼｯｸM-PRO" panose="020F0400000000000000" pitchFamily="50" charset="-128"/>
              <a:ea typeface="HG丸ｺﾞｼｯｸM-PRO" panose="020F0400000000000000" pitchFamily="50" charset="-128"/>
            </a:endParaRPr>
          </a:p>
        </p:txBody>
      </p:sp>
      <p:sp>
        <p:nvSpPr>
          <p:cNvPr id="41" name="テキスト ボックス 40">
            <a:extLst>
              <a:ext uri="{FF2B5EF4-FFF2-40B4-BE49-F238E27FC236}">
                <a16:creationId xmlns:a16="http://schemas.microsoft.com/office/drawing/2014/main" id="{F9E69E1E-3F25-F242-BCB9-4D402AD4180C}"/>
              </a:ext>
            </a:extLst>
          </p:cNvPr>
          <p:cNvSpPr txBox="1"/>
          <p:nvPr/>
        </p:nvSpPr>
        <p:spPr>
          <a:xfrm>
            <a:off x="9537645" y="1354805"/>
            <a:ext cx="1877524" cy="600164"/>
          </a:xfrm>
          <a:prstGeom prst="rect">
            <a:avLst/>
          </a:prstGeom>
          <a:noFill/>
        </p:spPr>
        <p:txBody>
          <a:bodyPr wrap="square" rtlCol="0">
            <a:spAutoFit/>
          </a:bodyPr>
          <a:lstStyle/>
          <a:p>
            <a:pPr lvl="0" defTabSz="457200">
              <a:defRPr/>
            </a:pPr>
            <a:r>
              <a:rPr lang="ja-JP" altLang="en-US" sz="1100" b="1" dirty="0">
                <a:solidFill>
                  <a:prstClr val="black"/>
                </a:solidFill>
                <a:latin typeface="HG丸ｺﾞｼｯｸM-PRO" panose="020F0400000000000000" pitchFamily="50" charset="-128"/>
                <a:ea typeface="HG丸ｺﾞｼｯｸM-PRO" panose="020F0400000000000000" pitchFamily="50" charset="-128"/>
              </a:rPr>
              <a:t>・企業・産業を知った</a:t>
            </a:r>
            <a:endParaRPr lang="en-US" altLang="ja-JP" sz="1100" b="1" dirty="0">
              <a:solidFill>
                <a:prstClr val="black"/>
              </a:solidFill>
              <a:latin typeface="HG丸ｺﾞｼｯｸM-PRO" panose="020F0400000000000000" pitchFamily="50" charset="-128"/>
              <a:ea typeface="HG丸ｺﾞｼｯｸM-PRO" panose="020F0400000000000000" pitchFamily="50" charset="-128"/>
            </a:endParaRPr>
          </a:p>
          <a:p>
            <a:pPr lvl="0" defTabSz="457200">
              <a:defRPr/>
            </a:pPr>
            <a:r>
              <a:rPr lang="ja-JP" altLang="en-US" sz="1100" b="1" dirty="0">
                <a:solidFill>
                  <a:prstClr val="black"/>
                </a:solidFill>
                <a:latin typeface="HG丸ｺﾞｼｯｸM-PRO" panose="020F0400000000000000" pitchFamily="50" charset="-128"/>
                <a:ea typeface="HG丸ｺﾞｼｯｸM-PRO" panose="020F0400000000000000" pitchFamily="50" charset="-128"/>
              </a:rPr>
              <a:t>・厳しさを体感した</a:t>
            </a:r>
            <a:endParaRPr lang="en-US" altLang="ja-JP" sz="1100" b="1" dirty="0">
              <a:solidFill>
                <a:prstClr val="black"/>
              </a:solidFill>
              <a:latin typeface="HG丸ｺﾞｼｯｸM-PRO" panose="020F0400000000000000" pitchFamily="50" charset="-128"/>
              <a:ea typeface="HG丸ｺﾞｼｯｸM-PRO" panose="020F0400000000000000" pitchFamily="50" charset="-128"/>
            </a:endParaRPr>
          </a:p>
          <a:p>
            <a:pPr lvl="0" defTabSz="457200">
              <a:defRPr/>
            </a:pPr>
            <a:r>
              <a:rPr lang="ja-JP" altLang="en-US" sz="1100" b="1" dirty="0">
                <a:solidFill>
                  <a:prstClr val="black"/>
                </a:solidFill>
                <a:latin typeface="HG丸ｺﾞｼｯｸM-PRO" panose="020F0400000000000000" pitchFamily="50" charset="-128"/>
                <a:ea typeface="HG丸ｺﾞｼｯｸM-PRO" panose="020F0400000000000000" pitchFamily="50" charset="-128"/>
              </a:rPr>
              <a:t>・進路を考えた</a:t>
            </a:r>
          </a:p>
        </p:txBody>
      </p:sp>
      <p:sp>
        <p:nvSpPr>
          <p:cNvPr id="52" name="矢印: 五方向 25">
            <a:extLst>
              <a:ext uri="{FF2B5EF4-FFF2-40B4-BE49-F238E27FC236}">
                <a16:creationId xmlns:a16="http://schemas.microsoft.com/office/drawing/2014/main" id="{95875539-2DBE-3A40-BDF3-6B42D1B5A80D}"/>
              </a:ext>
            </a:extLst>
          </p:cNvPr>
          <p:cNvSpPr/>
          <p:nvPr/>
        </p:nvSpPr>
        <p:spPr>
          <a:xfrm flipH="1">
            <a:off x="7304826" y="4949538"/>
            <a:ext cx="1858982" cy="540000"/>
          </a:xfrm>
          <a:prstGeom prst="homePlate">
            <a:avLst/>
          </a:prstGeom>
          <a:solidFill>
            <a:schemeClr val="accent5">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入学前の教育相談</a:t>
            </a:r>
            <a:endParaRPr kumimoji="1" lang="en-US" altLang="ja-JP"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43" name="テキスト ボックス 42">
            <a:extLst>
              <a:ext uri="{FF2B5EF4-FFF2-40B4-BE49-F238E27FC236}">
                <a16:creationId xmlns:a16="http://schemas.microsoft.com/office/drawing/2014/main" id="{8F62A1D5-7116-3C41-A113-FACAB4BB2A87}"/>
              </a:ext>
            </a:extLst>
          </p:cNvPr>
          <p:cNvSpPr txBox="1"/>
          <p:nvPr/>
        </p:nvSpPr>
        <p:spPr>
          <a:xfrm>
            <a:off x="9537645" y="2487947"/>
            <a:ext cx="1652448"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b="1" dirty="0">
                <a:solidFill>
                  <a:prstClr val="black"/>
                </a:solidFill>
                <a:latin typeface="HG丸ｺﾞｼｯｸM-PRO" panose="020F0400000000000000" pitchFamily="50" charset="-128"/>
                <a:ea typeface="HG丸ｺﾞｼｯｸM-PRO" panose="020F0400000000000000" pitchFamily="50" charset="-128"/>
              </a:rPr>
              <a:t>社会にふれ心が動かされた</a:t>
            </a:r>
            <a:endParaRPr kumimoji="1" lang="ja-JP" altLang="en-US" sz="1100" b="1" i="0" u="none" strike="noStrike" kern="1200" cap="none" spc="0" normalizeH="0" baseline="0" noProof="0" dirty="0">
              <a:ln>
                <a:noFill/>
              </a:ln>
              <a:solidFill>
                <a:prstClr val="black"/>
              </a:solidFill>
              <a:effectLst/>
              <a:uLnTx/>
              <a:uFillTx/>
              <a:latin typeface="HG丸ｺﾞｼｯｸM-PRO" panose="020F0400000000000000" pitchFamily="50" charset="-128"/>
              <a:ea typeface="HG丸ｺﾞｼｯｸM-PRO" panose="020F0400000000000000" pitchFamily="50" charset="-128"/>
            </a:endParaRPr>
          </a:p>
        </p:txBody>
      </p:sp>
      <p:sp>
        <p:nvSpPr>
          <p:cNvPr id="42" name="テキスト ボックス 41">
            <a:extLst>
              <a:ext uri="{FF2B5EF4-FFF2-40B4-BE49-F238E27FC236}">
                <a16:creationId xmlns:a16="http://schemas.microsoft.com/office/drawing/2014/main" id="{1CC4BE11-589A-420A-BB24-D31BCC43916A}"/>
              </a:ext>
            </a:extLst>
          </p:cNvPr>
          <p:cNvSpPr txBox="1"/>
          <p:nvPr/>
        </p:nvSpPr>
        <p:spPr>
          <a:xfrm>
            <a:off x="753651" y="49870"/>
            <a:ext cx="6636292" cy="369332"/>
          </a:xfrm>
          <a:prstGeom prst="rect">
            <a:avLst/>
          </a:prstGeom>
          <a:noFill/>
        </p:spPr>
        <p:txBody>
          <a:bodyPr wrap="square" rtlCol="0">
            <a:spAutoFit/>
          </a:bodyPr>
          <a:lstStyle/>
          <a:p>
            <a:r>
              <a:rPr kumimoji="1" lang="ja-JP" altLang="en-US" b="1" dirty="0"/>
              <a:t>（４）事業実施に伴うアウトプット</a:t>
            </a:r>
            <a:r>
              <a:rPr kumimoji="1" lang="en-US" altLang="ja-JP" b="1" dirty="0"/>
              <a:t>【</a:t>
            </a:r>
            <a:r>
              <a:rPr lang="ja-JP" altLang="en-US" b="1" dirty="0"/>
              <a:t>成果</a:t>
            </a:r>
            <a:r>
              <a:rPr kumimoji="1" lang="ja-JP" altLang="en-US" b="1" dirty="0"/>
              <a:t>と</a:t>
            </a:r>
            <a:r>
              <a:rPr lang="ja-JP" altLang="en-US" b="1" dirty="0"/>
              <a:t>生徒の</a:t>
            </a:r>
            <a:r>
              <a:rPr lang="ja-JP" altLang="en-US" b="1" dirty="0">
                <a:solidFill>
                  <a:srgbClr val="C00000"/>
                </a:solidFill>
              </a:rPr>
              <a:t>成長</a:t>
            </a:r>
            <a:r>
              <a:rPr kumimoji="1" lang="en-US" altLang="ja-JP" b="1" dirty="0"/>
              <a:t>】</a:t>
            </a:r>
            <a:endParaRPr kumimoji="1" lang="ja-JP" altLang="en-US" sz="1600" b="1" dirty="0"/>
          </a:p>
        </p:txBody>
      </p:sp>
      <p:sp>
        <p:nvSpPr>
          <p:cNvPr id="59" name="テキスト ボックス 58">
            <a:extLst>
              <a:ext uri="{FF2B5EF4-FFF2-40B4-BE49-F238E27FC236}">
                <a16:creationId xmlns:a16="http://schemas.microsoft.com/office/drawing/2014/main" id="{83A4AE73-0505-4F5E-8B9B-33E1301E5D8D}"/>
              </a:ext>
            </a:extLst>
          </p:cNvPr>
          <p:cNvSpPr txBox="1"/>
          <p:nvPr/>
        </p:nvSpPr>
        <p:spPr>
          <a:xfrm>
            <a:off x="936036" y="1015525"/>
            <a:ext cx="1502562" cy="923330"/>
          </a:xfrm>
          <a:prstGeom prst="rect">
            <a:avLst/>
          </a:prstGeom>
          <a:noFill/>
          <a:ln>
            <a:solidFill>
              <a:schemeClr val="accent1">
                <a:lumMod val="60000"/>
                <a:lumOff val="4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連携する</a:t>
            </a:r>
            <a:r>
              <a:rPr lang="ja-JP" altLang="en-US" sz="1200" b="1" dirty="0">
                <a:solidFill>
                  <a:prstClr val="black"/>
                </a:solidFill>
                <a:latin typeface="メイリオ" panose="020B0604030504040204" pitchFamily="50" charset="-128"/>
                <a:ea typeface="メイリオ" panose="020B0604030504040204" pitchFamily="50" charset="-128"/>
              </a:rPr>
              <a:t>目的</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生徒への教育・支援の在り方を広げ</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社会的自立や進路につなげる</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0" name="テキスト ボックス 59">
            <a:extLst>
              <a:ext uri="{FF2B5EF4-FFF2-40B4-BE49-F238E27FC236}">
                <a16:creationId xmlns:a16="http://schemas.microsoft.com/office/drawing/2014/main" id="{537671B5-2EC9-4608-8567-77F7A23FE28B}"/>
              </a:ext>
            </a:extLst>
          </p:cNvPr>
          <p:cNvSpPr txBox="1"/>
          <p:nvPr/>
        </p:nvSpPr>
        <p:spPr>
          <a:xfrm>
            <a:off x="3349958" y="1696696"/>
            <a:ext cx="2485575" cy="1922524"/>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HG丸ｺﾞｼｯｸM-PRO" panose="020F0400000000000000" pitchFamily="50" charset="-128"/>
                <a:ea typeface="HG丸ｺﾞｼｯｸM-PRO" panose="020F0400000000000000" pitchFamily="50" charset="-128"/>
              </a:rPr>
              <a:t>・自主性がうまれた</a:t>
            </a:r>
            <a:endParaRPr kumimoji="1" lang="en-US" altLang="ja-JP" sz="1100" b="1" i="0" u="none" strike="noStrike" kern="1200" cap="none" spc="0" normalizeH="0" baseline="0" noProof="0" dirty="0">
              <a:ln>
                <a:noFill/>
              </a:ln>
              <a:solidFill>
                <a:prstClr val="black"/>
              </a:solidFill>
              <a:effectLst/>
              <a:uLnTx/>
              <a:uFillTx/>
              <a:latin typeface="HG丸ｺﾞｼｯｸM-PRO" panose="020F0400000000000000" pitchFamily="50" charset="-128"/>
              <a:ea typeface="HG丸ｺﾞｼｯｸM-PRO" panose="020F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b="1" dirty="0">
                <a:solidFill>
                  <a:prstClr val="black"/>
                </a:solidFill>
                <a:latin typeface="HG丸ｺﾞｼｯｸM-PRO" panose="020F0400000000000000" pitchFamily="50" charset="-128"/>
                <a:ea typeface="HG丸ｺﾞｼｯｸM-PRO" panose="020F0400000000000000" pitchFamily="50" charset="-128"/>
              </a:rPr>
              <a:t>・親や教師以外の大人から刺激を受けた</a:t>
            </a:r>
            <a:endParaRPr lang="en-US" altLang="ja-JP" sz="1100" b="1" dirty="0">
              <a:solidFill>
                <a:prstClr val="black"/>
              </a:solidFill>
              <a:latin typeface="HG丸ｺﾞｼｯｸM-PRO" panose="020F0400000000000000" pitchFamily="50" charset="-128"/>
              <a:ea typeface="HG丸ｺﾞｼｯｸM-PRO" panose="020F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HG丸ｺﾞｼｯｸM-PRO" panose="020F0400000000000000" pitchFamily="50" charset="-128"/>
                <a:ea typeface="HG丸ｺﾞｼｯｸM-PRO" panose="020F0400000000000000" pitchFamily="50" charset="-128"/>
              </a:rPr>
              <a:t>・地域や企業からほめてもらう機会ができた</a:t>
            </a:r>
            <a:endParaRPr kumimoji="1" lang="en-US" altLang="ja-JP" sz="1100" b="1" i="0" u="none" strike="noStrike" kern="1200" cap="none" spc="0" normalizeH="0" baseline="0" noProof="0" dirty="0">
              <a:ln>
                <a:noFill/>
              </a:ln>
              <a:solidFill>
                <a:prstClr val="black"/>
              </a:solidFill>
              <a:effectLst/>
              <a:uLnTx/>
              <a:uFillTx/>
              <a:latin typeface="HG丸ｺﾞｼｯｸM-PRO" panose="020F0400000000000000" pitchFamily="50" charset="-128"/>
              <a:ea typeface="HG丸ｺﾞｼｯｸM-PRO" panose="020F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b="1" dirty="0">
                <a:solidFill>
                  <a:prstClr val="black"/>
                </a:solidFill>
                <a:latin typeface="HG丸ｺﾞｼｯｸM-PRO" panose="020F0400000000000000" pitchFamily="50" charset="-128"/>
                <a:ea typeface="HG丸ｺﾞｼｯｸM-PRO" panose="020F0400000000000000" pitchFamily="50" charset="-128"/>
              </a:rPr>
              <a:t>・「できる」実感を得ることができた</a:t>
            </a:r>
            <a:endParaRPr lang="en-US" altLang="ja-JP" sz="1100" b="1" dirty="0">
              <a:solidFill>
                <a:prstClr val="black"/>
              </a:solidFill>
              <a:latin typeface="HG丸ｺﾞｼｯｸM-PRO" panose="020F0400000000000000" pitchFamily="50" charset="-128"/>
              <a:ea typeface="HG丸ｺﾞｼｯｸM-PRO" panose="020F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HG丸ｺﾞｼｯｸM-PRO" panose="020F0400000000000000" pitchFamily="50" charset="-128"/>
                <a:ea typeface="HG丸ｺﾞｼｯｸM-PRO" panose="020F0400000000000000" pitchFamily="50" charset="-128"/>
              </a:rPr>
              <a:t>・人とのつながりを多く持てた</a:t>
            </a:r>
            <a:endParaRPr kumimoji="1" lang="en-US" altLang="ja-JP" sz="1100" b="1" i="0" u="none" strike="noStrike" kern="1200" cap="none" spc="0" normalizeH="0" baseline="0" noProof="0" dirty="0">
              <a:ln>
                <a:noFill/>
              </a:ln>
              <a:solidFill>
                <a:prstClr val="black"/>
              </a:solidFill>
              <a:effectLst/>
              <a:uLnTx/>
              <a:uFillTx/>
              <a:latin typeface="HG丸ｺﾞｼｯｸM-PRO" panose="020F0400000000000000" pitchFamily="50" charset="-128"/>
              <a:ea typeface="HG丸ｺﾞｼｯｸM-PRO" panose="020F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b="1" dirty="0">
                <a:solidFill>
                  <a:prstClr val="black"/>
                </a:solidFill>
                <a:latin typeface="HG丸ｺﾞｼｯｸM-PRO" panose="020F0400000000000000" pitchFamily="50" charset="-128"/>
                <a:ea typeface="HG丸ｺﾞｼｯｸM-PRO" panose="020F0400000000000000" pitchFamily="50" charset="-128"/>
              </a:rPr>
              <a:t>・接客業の体験ができた</a:t>
            </a:r>
            <a:endParaRPr lang="en-US" altLang="ja-JP" sz="1100" b="1" dirty="0">
              <a:solidFill>
                <a:prstClr val="black"/>
              </a:solidFill>
              <a:latin typeface="HG丸ｺﾞｼｯｸM-PRO" panose="020F0400000000000000" pitchFamily="50" charset="-128"/>
              <a:ea typeface="HG丸ｺﾞｼｯｸM-PRO" panose="020F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HG丸ｺﾞｼｯｸM-PRO" panose="020F0400000000000000" pitchFamily="50" charset="-128"/>
                <a:ea typeface="HG丸ｺﾞｼｯｸM-PRO" panose="020F0400000000000000" pitchFamily="50" charset="-128"/>
              </a:rPr>
              <a:t>・学習成果を他者へアピールできた</a:t>
            </a:r>
            <a:endParaRPr kumimoji="1" lang="en-US" altLang="ja-JP" sz="1100" b="1" i="0" u="none" strike="noStrike" kern="1200" cap="none" spc="0" normalizeH="0" baseline="0" noProof="0" dirty="0">
              <a:ln>
                <a:noFill/>
              </a:ln>
              <a:solidFill>
                <a:prstClr val="black"/>
              </a:solidFill>
              <a:effectLst/>
              <a:uLnTx/>
              <a:uFillTx/>
              <a:latin typeface="HG丸ｺﾞｼｯｸM-PRO" panose="020F0400000000000000" pitchFamily="50" charset="-128"/>
              <a:ea typeface="HG丸ｺﾞｼｯｸM-PRO" panose="020F0400000000000000" pitchFamily="50" charset="-128"/>
            </a:endParaRPr>
          </a:p>
        </p:txBody>
      </p:sp>
      <p:sp>
        <p:nvSpPr>
          <p:cNvPr id="3" name="テキスト ボックス 2">
            <a:extLst>
              <a:ext uri="{FF2B5EF4-FFF2-40B4-BE49-F238E27FC236}">
                <a16:creationId xmlns:a16="http://schemas.microsoft.com/office/drawing/2014/main" id="{317452C7-BEB5-40AB-90B8-8F3C62D4AD52}"/>
              </a:ext>
            </a:extLst>
          </p:cNvPr>
          <p:cNvSpPr txBox="1"/>
          <p:nvPr/>
        </p:nvSpPr>
        <p:spPr>
          <a:xfrm>
            <a:off x="3455063" y="3775876"/>
            <a:ext cx="2065761" cy="769441"/>
          </a:xfrm>
          <a:prstGeom prst="rect">
            <a:avLst/>
          </a:prstGeom>
          <a:noFill/>
        </p:spPr>
        <p:txBody>
          <a:bodyPr wrap="square" rtlCol="0">
            <a:spAutoFit/>
          </a:bodyPr>
          <a:lstStyle/>
          <a:p>
            <a:r>
              <a:rPr lang="ja-JP" altLang="en-US" sz="1100" b="1" dirty="0">
                <a:latin typeface="HG丸ｺﾞｼｯｸM-PRO" panose="020F0400000000000000" pitchFamily="50" charset="-128"/>
                <a:ea typeface="HG丸ｺﾞｼｯｸM-PRO" panose="020F0400000000000000" pitchFamily="50" charset="-128"/>
              </a:rPr>
              <a:t>・相談することを覚えた</a:t>
            </a:r>
            <a:endParaRPr lang="en-US" altLang="ja-JP" sz="1100" b="1" dirty="0">
              <a:latin typeface="HG丸ｺﾞｼｯｸM-PRO" panose="020F0400000000000000" pitchFamily="50" charset="-128"/>
              <a:ea typeface="HG丸ｺﾞｼｯｸM-PRO" panose="020F0400000000000000" pitchFamily="50" charset="-128"/>
            </a:endParaRPr>
          </a:p>
          <a:p>
            <a:r>
              <a:rPr lang="ja-JP" altLang="en-US" sz="1100" b="1" dirty="0">
                <a:latin typeface="HG丸ｺﾞｼｯｸM-PRO" panose="020F0400000000000000" pitchFamily="50" charset="-128"/>
                <a:ea typeface="HG丸ｺﾞｼｯｸM-PRO" panose="020F0400000000000000" pitchFamily="50" charset="-128"/>
              </a:rPr>
              <a:t>・ひとりで抱えなくなった</a:t>
            </a:r>
            <a:endParaRPr lang="en-US" altLang="ja-JP" sz="1100" b="1" dirty="0">
              <a:latin typeface="HG丸ｺﾞｼｯｸM-PRO" panose="020F0400000000000000" pitchFamily="50" charset="-128"/>
              <a:ea typeface="HG丸ｺﾞｼｯｸM-PRO" panose="020F0400000000000000" pitchFamily="50" charset="-128"/>
            </a:endParaRPr>
          </a:p>
          <a:p>
            <a:r>
              <a:rPr kumimoji="1" lang="ja-JP" altLang="en-US" sz="1100" b="1" dirty="0">
                <a:latin typeface="HG丸ｺﾞｼｯｸM-PRO" panose="020F0400000000000000" pitchFamily="50" charset="-128"/>
                <a:ea typeface="HG丸ｺﾞｼｯｸM-PRO" panose="020F0400000000000000" pitchFamily="50" charset="-128"/>
              </a:rPr>
              <a:t>・自分を知るきっかけに</a:t>
            </a:r>
            <a:endParaRPr kumimoji="1" lang="en-US" altLang="ja-JP" sz="1100" b="1" dirty="0">
              <a:latin typeface="HG丸ｺﾞｼｯｸM-PRO" panose="020F0400000000000000" pitchFamily="50" charset="-128"/>
              <a:ea typeface="HG丸ｺﾞｼｯｸM-PRO" panose="020F0400000000000000" pitchFamily="50" charset="-128"/>
            </a:endParaRPr>
          </a:p>
          <a:p>
            <a:r>
              <a:rPr lang="ja-JP" altLang="en-US" sz="1100" b="1" dirty="0">
                <a:latin typeface="HG丸ｺﾞｼｯｸM-PRO" panose="020F0400000000000000" pitchFamily="50" charset="-128"/>
                <a:ea typeface="HG丸ｺﾞｼｯｸM-PRO" panose="020F0400000000000000" pitchFamily="50" charset="-128"/>
              </a:rPr>
              <a:t>なった</a:t>
            </a:r>
            <a:endParaRPr kumimoji="1" lang="ja-JP" altLang="en-US" sz="1100" b="1" dirty="0">
              <a:latin typeface="HG丸ｺﾞｼｯｸM-PRO" panose="020F0400000000000000" pitchFamily="50" charset="-128"/>
              <a:ea typeface="HG丸ｺﾞｼｯｸM-PRO" panose="020F0400000000000000" pitchFamily="50" charset="-128"/>
            </a:endParaRPr>
          </a:p>
        </p:txBody>
      </p:sp>
      <p:sp>
        <p:nvSpPr>
          <p:cNvPr id="6" name="テキスト ボックス 5">
            <a:extLst>
              <a:ext uri="{FF2B5EF4-FFF2-40B4-BE49-F238E27FC236}">
                <a16:creationId xmlns:a16="http://schemas.microsoft.com/office/drawing/2014/main" id="{7AD3F40B-4044-45A3-8CBF-DD9603781ACE}"/>
              </a:ext>
            </a:extLst>
          </p:cNvPr>
          <p:cNvSpPr txBox="1"/>
          <p:nvPr/>
        </p:nvSpPr>
        <p:spPr>
          <a:xfrm>
            <a:off x="5746361" y="465527"/>
            <a:ext cx="2473524" cy="338554"/>
          </a:xfrm>
          <a:prstGeom prst="rect">
            <a:avLst/>
          </a:prstGeom>
          <a:noFill/>
        </p:spPr>
        <p:txBody>
          <a:bodyPr wrap="square" rtlCol="0">
            <a:spAutoFit/>
          </a:bodyPr>
          <a:lstStyle/>
          <a:p>
            <a:r>
              <a:rPr lang="ja-JP" altLang="en-US" sz="1600" b="1" dirty="0">
                <a:solidFill>
                  <a:srgbClr val="C00000"/>
                </a:solidFill>
                <a:latin typeface="HG丸ｺﾞｼｯｸM-PRO" panose="020F0400000000000000" pitchFamily="50" charset="-128"/>
                <a:ea typeface="HG丸ｺﾞｼｯｸM-PRO" panose="020F0400000000000000" pitchFamily="50" charset="-128"/>
              </a:rPr>
              <a:t>発信力</a:t>
            </a:r>
            <a:r>
              <a:rPr kumimoji="1" lang="ja-JP" altLang="en-US" sz="1600" b="1" dirty="0">
                <a:solidFill>
                  <a:srgbClr val="C00000"/>
                </a:solidFill>
                <a:latin typeface="HG丸ｺﾞｼｯｸM-PRO" panose="020F0400000000000000" pitchFamily="50" charset="-128"/>
                <a:ea typeface="HG丸ｺﾞｼｯｸM-PRO" panose="020F0400000000000000" pitchFamily="50" charset="-128"/>
              </a:rPr>
              <a:t>が高まってきた</a:t>
            </a:r>
          </a:p>
        </p:txBody>
      </p:sp>
      <p:sp>
        <p:nvSpPr>
          <p:cNvPr id="61" name="テキスト ボックス 60">
            <a:extLst>
              <a:ext uri="{FF2B5EF4-FFF2-40B4-BE49-F238E27FC236}">
                <a16:creationId xmlns:a16="http://schemas.microsoft.com/office/drawing/2014/main" id="{A27D3594-E2A2-4A96-B5DB-D50A27CF33A9}"/>
              </a:ext>
            </a:extLst>
          </p:cNvPr>
          <p:cNvSpPr txBox="1"/>
          <p:nvPr/>
        </p:nvSpPr>
        <p:spPr>
          <a:xfrm>
            <a:off x="5661047" y="1510893"/>
            <a:ext cx="2759011" cy="338554"/>
          </a:xfrm>
          <a:prstGeom prst="rect">
            <a:avLst/>
          </a:prstGeom>
          <a:noFill/>
        </p:spPr>
        <p:txBody>
          <a:bodyPr wrap="square" rtlCol="0">
            <a:spAutoFit/>
          </a:bodyPr>
          <a:lstStyle/>
          <a:p>
            <a:r>
              <a:rPr kumimoji="1" lang="ja-JP" altLang="en-US" sz="1600" b="1" dirty="0">
                <a:solidFill>
                  <a:srgbClr val="C00000"/>
                </a:solidFill>
                <a:latin typeface="HG丸ｺﾞｼｯｸM-PRO" panose="020F0400000000000000" pitchFamily="50" charset="-128"/>
                <a:ea typeface="HG丸ｺﾞｼｯｸM-PRO" panose="020F0400000000000000" pitchFamily="50" charset="-128"/>
              </a:rPr>
              <a:t>自己肯定感が生まれてきた</a:t>
            </a:r>
          </a:p>
        </p:txBody>
      </p:sp>
      <p:sp>
        <p:nvSpPr>
          <p:cNvPr id="62" name="テキスト ボックス 61">
            <a:extLst>
              <a:ext uri="{FF2B5EF4-FFF2-40B4-BE49-F238E27FC236}">
                <a16:creationId xmlns:a16="http://schemas.microsoft.com/office/drawing/2014/main" id="{14BACDCF-126F-4294-9DEB-0C41CF69EA0E}"/>
              </a:ext>
            </a:extLst>
          </p:cNvPr>
          <p:cNvSpPr txBox="1"/>
          <p:nvPr/>
        </p:nvSpPr>
        <p:spPr>
          <a:xfrm>
            <a:off x="6227407" y="2258485"/>
            <a:ext cx="2579237" cy="338554"/>
          </a:xfrm>
          <a:prstGeom prst="rect">
            <a:avLst/>
          </a:prstGeom>
          <a:noFill/>
        </p:spPr>
        <p:txBody>
          <a:bodyPr wrap="square" rtlCol="0">
            <a:spAutoFit/>
          </a:bodyPr>
          <a:lstStyle/>
          <a:p>
            <a:r>
              <a:rPr kumimoji="1" lang="ja-JP" altLang="en-US" sz="1600" b="1" dirty="0">
                <a:solidFill>
                  <a:srgbClr val="C00000"/>
                </a:solidFill>
                <a:latin typeface="HG丸ｺﾞｼｯｸM-PRO" panose="020F0400000000000000" pitchFamily="50" charset="-128"/>
                <a:ea typeface="HG丸ｺﾞｼｯｸM-PRO" panose="020F0400000000000000" pitchFamily="50" charset="-128"/>
              </a:rPr>
              <a:t>存在価値が高まってきた</a:t>
            </a:r>
          </a:p>
        </p:txBody>
      </p:sp>
      <p:sp>
        <p:nvSpPr>
          <p:cNvPr id="63" name="テキスト ボックス 62">
            <a:extLst>
              <a:ext uri="{FF2B5EF4-FFF2-40B4-BE49-F238E27FC236}">
                <a16:creationId xmlns:a16="http://schemas.microsoft.com/office/drawing/2014/main" id="{2CE9FD7D-910C-40D7-988A-A82C4B2ABEEB}"/>
              </a:ext>
            </a:extLst>
          </p:cNvPr>
          <p:cNvSpPr txBox="1"/>
          <p:nvPr/>
        </p:nvSpPr>
        <p:spPr>
          <a:xfrm>
            <a:off x="5933825" y="3005856"/>
            <a:ext cx="2251439" cy="338554"/>
          </a:xfrm>
          <a:prstGeom prst="rect">
            <a:avLst/>
          </a:prstGeom>
          <a:noFill/>
        </p:spPr>
        <p:txBody>
          <a:bodyPr wrap="square" rtlCol="0">
            <a:spAutoFit/>
          </a:bodyPr>
          <a:lstStyle/>
          <a:p>
            <a:r>
              <a:rPr lang="ja-JP" altLang="en-US" sz="1600" b="1" dirty="0">
                <a:solidFill>
                  <a:srgbClr val="C00000"/>
                </a:solidFill>
                <a:latin typeface="HG丸ｺﾞｼｯｸM-PRO" panose="020F0400000000000000" pitchFamily="50" charset="-128"/>
                <a:ea typeface="HG丸ｺﾞｼｯｸM-PRO" panose="020F0400000000000000" pitchFamily="50" charset="-128"/>
              </a:rPr>
              <a:t>自己表現ができた</a:t>
            </a:r>
            <a:endParaRPr kumimoji="1" lang="ja-JP" altLang="en-US" sz="1600" b="1" dirty="0">
              <a:solidFill>
                <a:srgbClr val="C00000"/>
              </a:solidFill>
              <a:latin typeface="HG丸ｺﾞｼｯｸM-PRO" panose="020F0400000000000000" pitchFamily="50" charset="-128"/>
              <a:ea typeface="HG丸ｺﾞｼｯｸM-PRO" panose="020F0400000000000000" pitchFamily="50" charset="-128"/>
            </a:endParaRPr>
          </a:p>
        </p:txBody>
      </p:sp>
      <p:sp>
        <p:nvSpPr>
          <p:cNvPr id="64" name="テキスト ボックス 63">
            <a:extLst>
              <a:ext uri="{FF2B5EF4-FFF2-40B4-BE49-F238E27FC236}">
                <a16:creationId xmlns:a16="http://schemas.microsoft.com/office/drawing/2014/main" id="{0D7541F6-7196-4CCC-B4D4-2E0F97C9B3FA}"/>
              </a:ext>
            </a:extLst>
          </p:cNvPr>
          <p:cNvSpPr txBox="1"/>
          <p:nvPr/>
        </p:nvSpPr>
        <p:spPr>
          <a:xfrm>
            <a:off x="7052406" y="3694308"/>
            <a:ext cx="2251439" cy="338554"/>
          </a:xfrm>
          <a:prstGeom prst="rect">
            <a:avLst/>
          </a:prstGeom>
          <a:noFill/>
        </p:spPr>
        <p:txBody>
          <a:bodyPr wrap="square" rtlCol="0">
            <a:spAutoFit/>
          </a:bodyPr>
          <a:lstStyle/>
          <a:p>
            <a:r>
              <a:rPr lang="ja-JP" altLang="en-US" sz="1600" b="1" dirty="0">
                <a:solidFill>
                  <a:srgbClr val="C00000"/>
                </a:solidFill>
                <a:latin typeface="HG丸ｺﾞｼｯｸM-PRO" panose="020F0400000000000000" pitchFamily="50" charset="-128"/>
                <a:ea typeface="HG丸ｺﾞｼｯｸM-PRO" panose="020F0400000000000000" pitchFamily="50" charset="-128"/>
              </a:rPr>
              <a:t>興味がわいてきた</a:t>
            </a:r>
            <a:endParaRPr kumimoji="1" lang="ja-JP" altLang="en-US" sz="1600" b="1" dirty="0">
              <a:solidFill>
                <a:srgbClr val="C00000"/>
              </a:solidFill>
              <a:latin typeface="HG丸ｺﾞｼｯｸM-PRO" panose="020F0400000000000000" pitchFamily="50" charset="-128"/>
              <a:ea typeface="HG丸ｺﾞｼｯｸM-PRO" panose="020F0400000000000000" pitchFamily="50" charset="-128"/>
            </a:endParaRPr>
          </a:p>
        </p:txBody>
      </p:sp>
      <p:sp>
        <p:nvSpPr>
          <p:cNvPr id="65" name="テキスト ボックス 64">
            <a:extLst>
              <a:ext uri="{FF2B5EF4-FFF2-40B4-BE49-F238E27FC236}">
                <a16:creationId xmlns:a16="http://schemas.microsoft.com/office/drawing/2014/main" id="{9440D6B4-9DB3-4294-B390-46DA487BB3EF}"/>
              </a:ext>
            </a:extLst>
          </p:cNvPr>
          <p:cNvSpPr txBox="1"/>
          <p:nvPr/>
        </p:nvSpPr>
        <p:spPr>
          <a:xfrm>
            <a:off x="6405768" y="961468"/>
            <a:ext cx="2787535" cy="338554"/>
          </a:xfrm>
          <a:prstGeom prst="rect">
            <a:avLst/>
          </a:prstGeom>
          <a:noFill/>
        </p:spPr>
        <p:txBody>
          <a:bodyPr wrap="square" rtlCol="0">
            <a:spAutoFit/>
          </a:bodyPr>
          <a:lstStyle/>
          <a:p>
            <a:r>
              <a:rPr lang="ja-JP" altLang="en-US" sz="1600" b="1" dirty="0">
                <a:solidFill>
                  <a:srgbClr val="C00000"/>
                </a:solidFill>
                <a:latin typeface="HG丸ｺﾞｼｯｸM-PRO" panose="020F0400000000000000" pitchFamily="50" charset="-128"/>
                <a:ea typeface="HG丸ｺﾞｼｯｸM-PRO" panose="020F0400000000000000" pitchFamily="50" charset="-128"/>
              </a:rPr>
              <a:t>社会と自分をすり合わせた</a:t>
            </a:r>
            <a:endParaRPr kumimoji="1" lang="en-US" altLang="ja-JP" sz="1600" b="1" dirty="0">
              <a:solidFill>
                <a:srgbClr val="C00000"/>
              </a:solidFill>
              <a:latin typeface="HG丸ｺﾞｼｯｸM-PRO" panose="020F0400000000000000" pitchFamily="50" charset="-128"/>
              <a:ea typeface="HG丸ｺﾞｼｯｸM-PRO" panose="020F0400000000000000" pitchFamily="50" charset="-128"/>
            </a:endParaRPr>
          </a:p>
        </p:txBody>
      </p:sp>
      <p:sp>
        <p:nvSpPr>
          <p:cNvPr id="66" name="テキスト ボックス 65">
            <a:extLst>
              <a:ext uri="{FF2B5EF4-FFF2-40B4-BE49-F238E27FC236}">
                <a16:creationId xmlns:a16="http://schemas.microsoft.com/office/drawing/2014/main" id="{63A4070E-54F8-48D4-A2E2-4DDF4F5B54EC}"/>
              </a:ext>
            </a:extLst>
          </p:cNvPr>
          <p:cNvSpPr txBox="1"/>
          <p:nvPr/>
        </p:nvSpPr>
        <p:spPr>
          <a:xfrm>
            <a:off x="6989293" y="4348120"/>
            <a:ext cx="2251439" cy="338554"/>
          </a:xfrm>
          <a:prstGeom prst="rect">
            <a:avLst/>
          </a:prstGeom>
          <a:noFill/>
        </p:spPr>
        <p:txBody>
          <a:bodyPr wrap="square" rtlCol="0">
            <a:spAutoFit/>
          </a:bodyPr>
          <a:lstStyle/>
          <a:p>
            <a:r>
              <a:rPr kumimoji="1" lang="ja-JP" altLang="en-US" sz="1600" b="1" dirty="0">
                <a:solidFill>
                  <a:srgbClr val="C00000"/>
                </a:solidFill>
                <a:latin typeface="HG丸ｺﾞｼｯｸM-PRO" panose="020F0400000000000000" pitchFamily="50" charset="-128"/>
                <a:ea typeface="HG丸ｺﾞｼｯｸM-PRO" panose="020F0400000000000000" pitchFamily="50" charset="-128"/>
              </a:rPr>
              <a:t>自分の可能性を知った</a:t>
            </a:r>
          </a:p>
        </p:txBody>
      </p:sp>
      <p:sp>
        <p:nvSpPr>
          <p:cNvPr id="67" name="テキスト ボックス 66">
            <a:extLst>
              <a:ext uri="{FF2B5EF4-FFF2-40B4-BE49-F238E27FC236}">
                <a16:creationId xmlns:a16="http://schemas.microsoft.com/office/drawing/2014/main" id="{8CFB976C-4F0A-49D0-8655-F6EAC6FDB379}"/>
              </a:ext>
            </a:extLst>
          </p:cNvPr>
          <p:cNvSpPr txBox="1"/>
          <p:nvPr/>
        </p:nvSpPr>
        <p:spPr>
          <a:xfrm>
            <a:off x="3321167" y="4988426"/>
            <a:ext cx="1901766" cy="1211668"/>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HG丸ｺﾞｼｯｸM-PRO" panose="020F0400000000000000" pitchFamily="50" charset="-128"/>
                <a:ea typeface="HG丸ｺﾞｼｯｸM-PRO" panose="020F0400000000000000" pitchFamily="50" charset="-128"/>
              </a:rPr>
              <a:t>・障がい受容のきっかけになった</a:t>
            </a:r>
            <a:endParaRPr kumimoji="1" lang="en-US" altLang="ja-JP" sz="1100" b="1" i="0" u="none" strike="noStrike" kern="1200" cap="none" spc="0" normalizeH="0" baseline="0" noProof="0" dirty="0">
              <a:ln>
                <a:noFill/>
              </a:ln>
              <a:solidFill>
                <a:prstClr val="black"/>
              </a:solidFill>
              <a:effectLst/>
              <a:uLnTx/>
              <a:uFillTx/>
              <a:latin typeface="HG丸ｺﾞｼｯｸM-PRO" panose="020F0400000000000000" pitchFamily="50" charset="-128"/>
              <a:ea typeface="HG丸ｺﾞｼｯｸM-PRO" panose="020F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HG丸ｺﾞｼｯｸM-PRO" panose="020F0400000000000000" pitchFamily="50" charset="-128"/>
                <a:ea typeface="HG丸ｺﾞｼｯｸM-PRO" panose="020F0400000000000000" pitchFamily="50" charset="-128"/>
              </a:rPr>
              <a:t>・聴いてくれる人、理解してくれる人の存在を知った</a:t>
            </a:r>
            <a:endParaRPr kumimoji="1" lang="en-US" altLang="ja-JP" sz="1100" b="1" i="0" u="none" strike="noStrike" kern="1200" cap="none" spc="0" normalizeH="0" baseline="0" noProof="0" dirty="0">
              <a:ln>
                <a:noFill/>
              </a:ln>
              <a:solidFill>
                <a:prstClr val="black"/>
              </a:solidFill>
              <a:effectLst/>
              <a:uLnTx/>
              <a:uFillTx/>
              <a:latin typeface="HG丸ｺﾞｼｯｸM-PRO" panose="020F0400000000000000" pitchFamily="50" charset="-128"/>
              <a:ea typeface="HG丸ｺﾞｼｯｸM-PRO" panose="020F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b="1" dirty="0">
                <a:solidFill>
                  <a:prstClr val="black"/>
                </a:solidFill>
                <a:latin typeface="HG丸ｺﾞｼｯｸM-PRO" panose="020F0400000000000000" pitchFamily="50" charset="-128"/>
                <a:ea typeface="HG丸ｺﾞｼｯｸM-PRO" panose="020F0400000000000000" pitchFamily="50" charset="-128"/>
              </a:rPr>
              <a:t>・進路選択が広がった</a:t>
            </a:r>
            <a:endParaRPr kumimoji="1" lang="en-US" altLang="ja-JP" sz="1100" b="1" i="0" u="none" strike="noStrike" kern="1200" cap="none" spc="0" normalizeH="0" baseline="0" noProof="0" dirty="0">
              <a:ln>
                <a:noFill/>
              </a:ln>
              <a:solidFill>
                <a:prstClr val="black"/>
              </a:solidFill>
              <a:effectLst/>
              <a:uLnTx/>
              <a:uFillTx/>
              <a:latin typeface="HG丸ｺﾞｼｯｸM-PRO" panose="020F0400000000000000" pitchFamily="50" charset="-128"/>
              <a:ea typeface="HG丸ｺﾞｼｯｸM-PRO" panose="020F0400000000000000" pitchFamily="50" charset="-128"/>
            </a:endParaRPr>
          </a:p>
        </p:txBody>
      </p:sp>
      <p:sp>
        <p:nvSpPr>
          <p:cNvPr id="8" name="テキスト ボックス 7">
            <a:extLst>
              <a:ext uri="{FF2B5EF4-FFF2-40B4-BE49-F238E27FC236}">
                <a16:creationId xmlns:a16="http://schemas.microsoft.com/office/drawing/2014/main" id="{3380EECC-F9F7-416E-8D55-36CA521B5707}"/>
              </a:ext>
            </a:extLst>
          </p:cNvPr>
          <p:cNvSpPr txBox="1"/>
          <p:nvPr/>
        </p:nvSpPr>
        <p:spPr>
          <a:xfrm>
            <a:off x="11201117" y="1690626"/>
            <a:ext cx="461665" cy="1974127"/>
          </a:xfrm>
          <a:prstGeom prst="rect">
            <a:avLst/>
          </a:prstGeom>
          <a:noFill/>
        </p:spPr>
        <p:txBody>
          <a:bodyPr vert="eaVert" wrap="square" rtlCol="0">
            <a:spAutoFit/>
          </a:bodyPr>
          <a:lstStyle/>
          <a:p>
            <a:r>
              <a:rPr kumimoji="1" lang="ja-JP" altLang="en-US" b="1" dirty="0">
                <a:latin typeface="HG丸ｺﾞｼｯｸM-PRO" panose="020F0400000000000000" pitchFamily="50" charset="-128"/>
                <a:ea typeface="HG丸ｺﾞｼｯｸM-PRO" panose="020F0400000000000000" pitchFamily="50" charset="-128"/>
              </a:rPr>
              <a:t>企業との連携</a:t>
            </a:r>
          </a:p>
        </p:txBody>
      </p:sp>
      <p:sp>
        <p:nvSpPr>
          <p:cNvPr id="69" name="テキスト ボックス 68">
            <a:extLst>
              <a:ext uri="{FF2B5EF4-FFF2-40B4-BE49-F238E27FC236}">
                <a16:creationId xmlns:a16="http://schemas.microsoft.com/office/drawing/2014/main" id="{1E64A1E0-CA98-4BC0-ACB9-F83396C514C9}"/>
              </a:ext>
            </a:extLst>
          </p:cNvPr>
          <p:cNvSpPr txBox="1"/>
          <p:nvPr/>
        </p:nvSpPr>
        <p:spPr>
          <a:xfrm>
            <a:off x="1061319" y="3361033"/>
            <a:ext cx="738664" cy="1627393"/>
          </a:xfrm>
          <a:prstGeom prst="rect">
            <a:avLst/>
          </a:prstGeom>
          <a:noFill/>
        </p:spPr>
        <p:txBody>
          <a:bodyPr vert="eaVert" wrap="square" rtlCol="0">
            <a:spAutoFit/>
          </a:bodyPr>
          <a:lstStyle/>
          <a:p>
            <a:r>
              <a:rPr lang="ja-JP" altLang="en-US" b="1" dirty="0">
                <a:latin typeface="HG丸ｺﾞｼｯｸM-PRO" panose="020F0400000000000000" pitchFamily="50" charset="-128"/>
                <a:ea typeface="HG丸ｺﾞｼｯｸM-PRO" panose="020F0400000000000000" pitchFamily="50" charset="-128"/>
              </a:rPr>
              <a:t>福祉・自治体</a:t>
            </a:r>
            <a:r>
              <a:rPr kumimoji="1" lang="ja-JP" altLang="en-US" b="1" dirty="0">
                <a:latin typeface="HG丸ｺﾞｼｯｸM-PRO" panose="020F0400000000000000" pitchFamily="50" charset="-128"/>
                <a:ea typeface="HG丸ｺﾞｼｯｸM-PRO" panose="020F0400000000000000" pitchFamily="50" charset="-128"/>
              </a:rPr>
              <a:t>との連携</a:t>
            </a:r>
          </a:p>
        </p:txBody>
      </p:sp>
      <p:sp>
        <p:nvSpPr>
          <p:cNvPr id="70" name="テキスト ボックス 69">
            <a:extLst>
              <a:ext uri="{FF2B5EF4-FFF2-40B4-BE49-F238E27FC236}">
                <a16:creationId xmlns:a16="http://schemas.microsoft.com/office/drawing/2014/main" id="{C79C4C6E-1E29-4BE4-9FA4-D1AA9F0604AD}"/>
              </a:ext>
            </a:extLst>
          </p:cNvPr>
          <p:cNvSpPr txBox="1"/>
          <p:nvPr/>
        </p:nvSpPr>
        <p:spPr>
          <a:xfrm>
            <a:off x="1318054" y="5594260"/>
            <a:ext cx="461665" cy="1974127"/>
          </a:xfrm>
          <a:prstGeom prst="rect">
            <a:avLst/>
          </a:prstGeom>
          <a:noFill/>
        </p:spPr>
        <p:txBody>
          <a:bodyPr vert="eaVert" wrap="square" rtlCol="0">
            <a:spAutoFit/>
          </a:bodyPr>
          <a:lstStyle/>
          <a:p>
            <a:r>
              <a:rPr lang="ja-JP" altLang="en-US" b="1" dirty="0">
                <a:latin typeface="HG丸ｺﾞｼｯｸM-PRO" panose="020F0400000000000000" pitchFamily="50" charset="-128"/>
                <a:ea typeface="HG丸ｺﾞｼｯｸM-PRO" panose="020F0400000000000000" pitchFamily="50" charset="-128"/>
              </a:rPr>
              <a:t>医療</a:t>
            </a:r>
            <a:r>
              <a:rPr kumimoji="1" lang="ja-JP" altLang="en-US" b="1" dirty="0">
                <a:latin typeface="HG丸ｺﾞｼｯｸM-PRO" panose="020F0400000000000000" pitchFamily="50" charset="-128"/>
                <a:ea typeface="HG丸ｺﾞｼｯｸM-PRO" panose="020F0400000000000000" pitchFamily="50" charset="-128"/>
              </a:rPr>
              <a:t>連携</a:t>
            </a:r>
          </a:p>
        </p:txBody>
      </p:sp>
      <p:sp>
        <p:nvSpPr>
          <p:cNvPr id="71" name="テキスト ボックス 70">
            <a:extLst>
              <a:ext uri="{FF2B5EF4-FFF2-40B4-BE49-F238E27FC236}">
                <a16:creationId xmlns:a16="http://schemas.microsoft.com/office/drawing/2014/main" id="{929D4A78-13E9-4746-8D60-DC8CACDBE098}"/>
              </a:ext>
            </a:extLst>
          </p:cNvPr>
          <p:cNvSpPr txBox="1"/>
          <p:nvPr/>
        </p:nvSpPr>
        <p:spPr>
          <a:xfrm>
            <a:off x="9229645" y="5318875"/>
            <a:ext cx="461665" cy="1336814"/>
          </a:xfrm>
          <a:prstGeom prst="rect">
            <a:avLst/>
          </a:prstGeom>
          <a:noFill/>
        </p:spPr>
        <p:txBody>
          <a:bodyPr vert="eaVert" wrap="square" rtlCol="0">
            <a:spAutoFit/>
          </a:bodyPr>
          <a:lstStyle/>
          <a:p>
            <a:r>
              <a:rPr lang="ja-JP" altLang="en-US" b="1" dirty="0">
                <a:latin typeface="HG丸ｺﾞｼｯｸM-PRO" panose="020F0400000000000000" pitchFamily="50" charset="-128"/>
                <a:ea typeface="HG丸ｺﾞｼｯｸM-PRO" panose="020F0400000000000000" pitchFamily="50" charset="-128"/>
              </a:rPr>
              <a:t>中高大</a:t>
            </a:r>
            <a:r>
              <a:rPr kumimoji="1" lang="ja-JP" altLang="en-US" b="1" dirty="0">
                <a:latin typeface="HG丸ｺﾞｼｯｸM-PRO" panose="020F0400000000000000" pitchFamily="50" charset="-128"/>
                <a:ea typeface="HG丸ｺﾞｼｯｸM-PRO" panose="020F0400000000000000" pitchFamily="50" charset="-128"/>
              </a:rPr>
              <a:t>連携</a:t>
            </a:r>
          </a:p>
        </p:txBody>
      </p:sp>
      <p:sp>
        <p:nvSpPr>
          <p:cNvPr id="72" name="テキスト ボックス 71">
            <a:extLst>
              <a:ext uri="{FF2B5EF4-FFF2-40B4-BE49-F238E27FC236}">
                <a16:creationId xmlns:a16="http://schemas.microsoft.com/office/drawing/2014/main" id="{0509BB34-C49B-4F64-BB1A-C36051E0B5B0}"/>
              </a:ext>
            </a:extLst>
          </p:cNvPr>
          <p:cNvSpPr txBox="1"/>
          <p:nvPr/>
        </p:nvSpPr>
        <p:spPr>
          <a:xfrm>
            <a:off x="5101687" y="5831693"/>
            <a:ext cx="2251439" cy="584775"/>
          </a:xfrm>
          <a:prstGeom prst="rect">
            <a:avLst/>
          </a:prstGeom>
          <a:noFill/>
        </p:spPr>
        <p:txBody>
          <a:bodyPr wrap="square" rtlCol="0">
            <a:spAutoFit/>
          </a:bodyPr>
          <a:lstStyle/>
          <a:p>
            <a:r>
              <a:rPr kumimoji="1" lang="ja-JP" altLang="en-US" sz="1600" b="1" dirty="0">
                <a:solidFill>
                  <a:srgbClr val="C00000"/>
                </a:solidFill>
                <a:latin typeface="HG丸ｺﾞｼｯｸM-PRO" panose="020F0400000000000000" pitchFamily="50" charset="-128"/>
                <a:ea typeface="HG丸ｺﾞｼｯｸM-PRO" panose="020F0400000000000000" pitchFamily="50" charset="-128"/>
              </a:rPr>
              <a:t>自分を認めることが</a:t>
            </a:r>
            <a:endParaRPr kumimoji="1" lang="en-US" altLang="ja-JP" sz="1600" b="1" dirty="0">
              <a:solidFill>
                <a:srgbClr val="C00000"/>
              </a:solidFill>
              <a:latin typeface="HG丸ｺﾞｼｯｸM-PRO" panose="020F0400000000000000" pitchFamily="50" charset="-128"/>
              <a:ea typeface="HG丸ｺﾞｼｯｸM-PRO" panose="020F0400000000000000" pitchFamily="50" charset="-128"/>
            </a:endParaRPr>
          </a:p>
          <a:p>
            <a:r>
              <a:rPr kumimoji="1" lang="ja-JP" altLang="en-US" sz="1600" b="1" dirty="0">
                <a:solidFill>
                  <a:srgbClr val="C00000"/>
                </a:solidFill>
                <a:latin typeface="HG丸ｺﾞｼｯｸM-PRO" panose="020F0400000000000000" pitchFamily="50" charset="-128"/>
                <a:ea typeface="HG丸ｺﾞｼｯｸM-PRO" panose="020F0400000000000000" pitchFamily="50" charset="-128"/>
              </a:rPr>
              <a:t>できてきた</a:t>
            </a:r>
          </a:p>
        </p:txBody>
      </p:sp>
    </p:spTree>
    <p:extLst>
      <p:ext uri="{BB962C8B-B14F-4D97-AF65-F5344CB8AC3E}">
        <p14:creationId xmlns:p14="http://schemas.microsoft.com/office/powerpoint/2010/main" val="363800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outVertical)">
                                      <p:cBhvr>
                                        <p:cTn id="31" dur="500"/>
                                        <p:tgtEl>
                                          <p:spTgt spid="15"/>
                                        </p:tgtEl>
                                      </p:cBhvr>
                                    </p:animEffect>
                                  </p:childTnLst>
                                </p:cTn>
                              </p:par>
                              <p:par>
                                <p:cTn id="32" presetID="16" presetClass="entr" presetSubtype="37"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out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6" presetClass="entr" presetSubtype="37"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barn(outVertical)">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par>
                                <p:cTn id="48" presetID="16" presetClass="entr" presetSubtype="37" fill="hold"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barn(outVertical)">
                                      <p:cBhvr>
                                        <p:cTn id="50" dur="500"/>
                                        <p:tgtEl>
                                          <p:spTgt spid="39"/>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1000"/>
                                        <p:tgtEl>
                                          <p:spTgt spid="22"/>
                                        </p:tgtEl>
                                      </p:cBhvr>
                                    </p:animEffect>
                                    <p:anim calcmode="lin" valueType="num">
                                      <p:cBhvr>
                                        <p:cTn id="61" dur="1000" fill="hold"/>
                                        <p:tgtEl>
                                          <p:spTgt spid="22"/>
                                        </p:tgtEl>
                                        <p:attrNameLst>
                                          <p:attrName>ppt_x</p:attrName>
                                        </p:attrNameLst>
                                      </p:cBhvr>
                                      <p:tavLst>
                                        <p:tav tm="0">
                                          <p:val>
                                            <p:strVal val="#ppt_x"/>
                                          </p:val>
                                        </p:tav>
                                        <p:tav tm="100000">
                                          <p:val>
                                            <p:strVal val="#ppt_x"/>
                                          </p:val>
                                        </p:tav>
                                      </p:tavLst>
                                    </p:anim>
                                    <p:anim calcmode="lin" valueType="num">
                                      <p:cBhvr>
                                        <p:cTn id="62" dur="1000" fill="hold"/>
                                        <p:tgtEl>
                                          <p:spTgt spid="2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000"/>
                                        <p:tgtEl>
                                          <p:spTgt spid="26"/>
                                        </p:tgtEl>
                                      </p:cBhvr>
                                    </p:animEffect>
                                    <p:anim calcmode="lin" valueType="num">
                                      <p:cBhvr>
                                        <p:cTn id="76" dur="1000" fill="hold"/>
                                        <p:tgtEl>
                                          <p:spTgt spid="26"/>
                                        </p:tgtEl>
                                        <p:attrNameLst>
                                          <p:attrName>ppt_x</p:attrName>
                                        </p:attrNameLst>
                                      </p:cBhvr>
                                      <p:tavLst>
                                        <p:tav tm="0">
                                          <p:val>
                                            <p:strVal val="#ppt_x"/>
                                          </p:val>
                                        </p:tav>
                                        <p:tav tm="100000">
                                          <p:val>
                                            <p:strVal val="#ppt_x"/>
                                          </p:val>
                                        </p:tav>
                                      </p:tavLst>
                                    </p:anim>
                                    <p:anim calcmode="lin" valueType="num">
                                      <p:cBhvr>
                                        <p:cTn id="77" dur="1000" fill="hold"/>
                                        <p:tgtEl>
                                          <p:spTgt spid="26"/>
                                        </p:tgtEl>
                                        <p:attrNameLst>
                                          <p:attrName>ppt_y</p:attrName>
                                        </p:attrNameLst>
                                      </p:cBhvr>
                                      <p:tavLst>
                                        <p:tav tm="0">
                                          <p:val>
                                            <p:strVal val="#ppt_y+.1"/>
                                          </p:val>
                                        </p:tav>
                                        <p:tav tm="100000">
                                          <p:val>
                                            <p:strVal val="#ppt_y"/>
                                          </p:val>
                                        </p:tav>
                                      </p:tavLst>
                                    </p:anim>
                                  </p:childTnLst>
                                </p:cTn>
                              </p:par>
                              <p:par>
                                <p:cTn id="78" presetID="16" presetClass="entr" presetSubtype="21" fill="hold"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barn(inVertical)">
                                      <p:cBhvr>
                                        <p:cTn id="80" dur="500"/>
                                        <p:tgtEl>
                                          <p:spTgt spid="27"/>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1000"/>
                                        <p:tgtEl>
                                          <p:spTgt spid="34"/>
                                        </p:tgtEl>
                                      </p:cBhvr>
                                    </p:animEffect>
                                    <p:anim calcmode="lin" valueType="num">
                                      <p:cBhvr>
                                        <p:cTn id="86" dur="1000" fill="hold"/>
                                        <p:tgtEl>
                                          <p:spTgt spid="34"/>
                                        </p:tgtEl>
                                        <p:attrNameLst>
                                          <p:attrName>ppt_x</p:attrName>
                                        </p:attrNameLst>
                                      </p:cBhvr>
                                      <p:tavLst>
                                        <p:tav tm="0">
                                          <p:val>
                                            <p:strVal val="#ppt_x"/>
                                          </p:val>
                                        </p:tav>
                                        <p:tav tm="100000">
                                          <p:val>
                                            <p:strVal val="#ppt_x"/>
                                          </p:val>
                                        </p:tav>
                                      </p:tavLst>
                                    </p:anim>
                                    <p:anim calcmode="lin" valueType="num">
                                      <p:cBhvr>
                                        <p:cTn id="87" dur="1000" fill="hold"/>
                                        <p:tgtEl>
                                          <p:spTgt spid="34"/>
                                        </p:tgtEl>
                                        <p:attrNameLst>
                                          <p:attrName>ppt_y</p:attrName>
                                        </p:attrNameLst>
                                      </p:cBhvr>
                                      <p:tavLst>
                                        <p:tav tm="0">
                                          <p:val>
                                            <p:strVal val="#ppt_y+.1"/>
                                          </p:val>
                                        </p:tav>
                                        <p:tav tm="100000">
                                          <p:val>
                                            <p:strVal val="#ppt_y"/>
                                          </p:val>
                                        </p:tav>
                                      </p:tavLst>
                                    </p:anim>
                                  </p:childTnLst>
                                </p:cTn>
                              </p:par>
                              <p:par>
                                <p:cTn id="88" presetID="16" presetClass="entr" presetSubtype="37" fill="hold"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barn(outVertical)">
                                      <p:cBhvr>
                                        <p:cTn id="90" dur="500"/>
                                        <p:tgtEl>
                                          <p:spTgt spid="37"/>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44"/>
                                        </p:tgtEl>
                                        <p:attrNameLst>
                                          <p:attrName>style.visibility</p:attrName>
                                        </p:attrNameLst>
                                      </p:cBhvr>
                                      <p:to>
                                        <p:strVal val="visible"/>
                                      </p:to>
                                    </p:set>
                                    <p:anim calcmode="lin" valueType="num">
                                      <p:cBhvr>
                                        <p:cTn id="95" dur="500" fill="hold"/>
                                        <p:tgtEl>
                                          <p:spTgt spid="44"/>
                                        </p:tgtEl>
                                        <p:attrNameLst>
                                          <p:attrName>ppt_w</p:attrName>
                                        </p:attrNameLst>
                                      </p:cBhvr>
                                      <p:tavLst>
                                        <p:tav tm="0">
                                          <p:val>
                                            <p:fltVal val="0"/>
                                          </p:val>
                                        </p:tav>
                                        <p:tav tm="100000">
                                          <p:val>
                                            <p:strVal val="#ppt_w"/>
                                          </p:val>
                                        </p:tav>
                                      </p:tavLst>
                                    </p:anim>
                                    <p:anim calcmode="lin" valueType="num">
                                      <p:cBhvr>
                                        <p:cTn id="96" dur="500" fill="hold"/>
                                        <p:tgtEl>
                                          <p:spTgt spid="44"/>
                                        </p:tgtEl>
                                        <p:attrNameLst>
                                          <p:attrName>ppt_h</p:attrName>
                                        </p:attrNameLst>
                                      </p:cBhvr>
                                      <p:tavLst>
                                        <p:tav tm="0">
                                          <p:val>
                                            <p:fltVal val="0"/>
                                          </p:val>
                                        </p:tav>
                                        <p:tav tm="100000">
                                          <p:val>
                                            <p:strVal val="#ppt_h"/>
                                          </p:val>
                                        </p:tav>
                                      </p:tavLst>
                                    </p:anim>
                                    <p:animEffect transition="in" filter="fade">
                                      <p:cBhvr>
                                        <p:cTn id="97" dur="500"/>
                                        <p:tgtEl>
                                          <p:spTgt spid="44"/>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50"/>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6" presetClass="entr" presetSubtype="32" fill="hold" nodeType="click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circle(out)">
                                      <p:cBhvr>
                                        <p:cTn id="106" dur="2000"/>
                                        <p:tgtEl>
                                          <p:spTgt spid="48"/>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fade">
                                      <p:cBhvr>
                                        <p:cTn id="109" dur="1000"/>
                                        <p:tgtEl>
                                          <p:spTgt spid="52"/>
                                        </p:tgtEl>
                                      </p:cBhvr>
                                    </p:animEffect>
                                    <p:anim calcmode="lin" valueType="num">
                                      <p:cBhvr>
                                        <p:cTn id="110" dur="1000" fill="hold"/>
                                        <p:tgtEl>
                                          <p:spTgt spid="52"/>
                                        </p:tgtEl>
                                        <p:attrNameLst>
                                          <p:attrName>ppt_x</p:attrName>
                                        </p:attrNameLst>
                                      </p:cBhvr>
                                      <p:tavLst>
                                        <p:tav tm="0">
                                          <p:val>
                                            <p:strVal val="#ppt_x"/>
                                          </p:val>
                                        </p:tav>
                                        <p:tav tm="100000">
                                          <p:val>
                                            <p:strVal val="#ppt_x"/>
                                          </p:val>
                                        </p:tav>
                                      </p:tavLst>
                                    </p:anim>
                                    <p:anim calcmode="lin" valueType="num">
                                      <p:cBhvr>
                                        <p:cTn id="111"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59">
                                            <p:txEl>
                                              <p:pRg st="0" end="0"/>
                                            </p:txEl>
                                          </p:spTgt>
                                        </p:tgtEl>
                                        <p:attrNameLst>
                                          <p:attrName>style.visibility</p:attrName>
                                        </p:attrNameLst>
                                      </p:cBhvr>
                                      <p:to>
                                        <p:strVal val="visible"/>
                                      </p:to>
                                    </p:set>
                                    <p:animEffect transition="in" filter="fade">
                                      <p:cBhvr>
                                        <p:cTn id="116" dur="500"/>
                                        <p:tgtEl>
                                          <p:spTgt spid="59">
                                            <p:txEl>
                                              <p:pRg st="0" end="0"/>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59">
                                            <p:txEl>
                                              <p:pRg st="1" end="1"/>
                                            </p:txEl>
                                          </p:spTgt>
                                        </p:tgtEl>
                                        <p:attrNameLst>
                                          <p:attrName>style.visibility</p:attrName>
                                        </p:attrNameLst>
                                      </p:cBhvr>
                                      <p:to>
                                        <p:strVal val="visible"/>
                                      </p:to>
                                    </p:set>
                                    <p:animEffect transition="in" filter="fade">
                                      <p:cBhvr>
                                        <p:cTn id="121" dur="500"/>
                                        <p:tgtEl>
                                          <p:spTgt spid="59">
                                            <p:txEl>
                                              <p:pRg st="1" end="1"/>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59">
                                            <p:txEl>
                                              <p:pRg st="2" end="2"/>
                                            </p:txEl>
                                          </p:spTgt>
                                        </p:tgtEl>
                                        <p:attrNameLst>
                                          <p:attrName>style.visibility</p:attrName>
                                        </p:attrNameLst>
                                      </p:cBhvr>
                                      <p:to>
                                        <p:strVal val="visible"/>
                                      </p:to>
                                    </p:set>
                                    <p:animEffect transition="in" filter="fade">
                                      <p:cBhvr>
                                        <p:cTn id="126" dur="500"/>
                                        <p:tgtEl>
                                          <p:spTgt spid="59">
                                            <p:txEl>
                                              <p:pRg st="2" end="2"/>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60"/>
                                        </p:tgtEl>
                                        <p:attrNameLst>
                                          <p:attrName>style.visibility</p:attrName>
                                        </p:attrNameLst>
                                      </p:cBhvr>
                                      <p:to>
                                        <p:strVal val="visible"/>
                                      </p:to>
                                    </p:set>
                                    <p:animEffect transition="in" filter="fade">
                                      <p:cBhvr>
                                        <p:cTn id="131" dur="1000"/>
                                        <p:tgtEl>
                                          <p:spTgt spid="60"/>
                                        </p:tgtEl>
                                      </p:cBhvr>
                                    </p:animEffect>
                                    <p:anim calcmode="lin" valueType="num">
                                      <p:cBhvr>
                                        <p:cTn id="132" dur="1000" fill="hold"/>
                                        <p:tgtEl>
                                          <p:spTgt spid="60"/>
                                        </p:tgtEl>
                                        <p:attrNameLst>
                                          <p:attrName>ppt_x</p:attrName>
                                        </p:attrNameLst>
                                      </p:cBhvr>
                                      <p:tavLst>
                                        <p:tav tm="0">
                                          <p:val>
                                            <p:strVal val="#ppt_x"/>
                                          </p:val>
                                        </p:tav>
                                        <p:tav tm="100000">
                                          <p:val>
                                            <p:strVal val="#ppt_x"/>
                                          </p:val>
                                        </p:tav>
                                      </p:tavLst>
                                    </p:anim>
                                    <p:anim calcmode="lin" valueType="num">
                                      <p:cBhvr>
                                        <p:cTn id="133"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grpId="0" nodeType="click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fade">
                                      <p:cBhvr>
                                        <p:cTn id="138" dur="1000"/>
                                        <p:tgtEl>
                                          <p:spTgt spid="67"/>
                                        </p:tgtEl>
                                      </p:cBhvr>
                                    </p:animEffect>
                                    <p:anim calcmode="lin" valueType="num">
                                      <p:cBhvr>
                                        <p:cTn id="139" dur="1000" fill="hold"/>
                                        <p:tgtEl>
                                          <p:spTgt spid="67"/>
                                        </p:tgtEl>
                                        <p:attrNameLst>
                                          <p:attrName>ppt_x</p:attrName>
                                        </p:attrNameLst>
                                      </p:cBhvr>
                                      <p:tavLst>
                                        <p:tav tm="0">
                                          <p:val>
                                            <p:strVal val="#ppt_x"/>
                                          </p:val>
                                        </p:tav>
                                        <p:tav tm="100000">
                                          <p:val>
                                            <p:strVal val="#ppt_x"/>
                                          </p:val>
                                        </p:tav>
                                      </p:tavLst>
                                    </p:anim>
                                    <p:anim calcmode="lin" valueType="num">
                                      <p:cBhvr>
                                        <p:cTn id="140"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p:bldP spid="16" grpId="0" animBg="1"/>
      <p:bldP spid="20" grpId="0" animBg="1"/>
      <p:bldP spid="22" grpId="0" animBg="1"/>
      <p:bldP spid="24" grpId="0" animBg="1"/>
      <p:bldP spid="25" grpId="0" animBg="1"/>
      <p:bldP spid="26" grpId="0" animBg="1"/>
      <p:bldP spid="29" grpId="0" animBg="1"/>
      <p:bldP spid="30" grpId="0" animBg="1"/>
      <p:bldP spid="34" grpId="0" animBg="1"/>
      <p:bldP spid="44" grpId="0"/>
      <p:bldP spid="52" grpId="0" animBg="1"/>
      <p:bldP spid="59" grpId="0" build="p"/>
      <p:bldP spid="60" grpId="0"/>
      <p:bldP spid="67" grpId="0"/>
    </p:bldLst>
  </p:timing>
</p:sld>
</file>

<file path=ppt/theme/theme1.xml><?xml version="1.0" encoding="utf-8"?>
<a:theme xmlns:a="http://schemas.openxmlformats.org/drawingml/2006/main" name="トリミング">
  <a:themeElements>
    <a:clrScheme name="トリミング">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トリミング">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トリミング">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388</TotalTime>
  <Words>1005</Words>
  <Application>Microsoft Office PowerPoint</Application>
  <PresentationFormat>ワイド画面</PresentationFormat>
  <Paragraphs>162</Paragraphs>
  <Slides>2</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HG丸ｺﾞｼｯｸM-PRO</vt:lpstr>
      <vt:lpstr>メイリオ</vt:lpstr>
      <vt:lpstr>游ゴシック</vt:lpstr>
      <vt:lpstr>Franklin Gothic Book</vt:lpstr>
      <vt:lpstr>トリミング</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dc:creator>
  <cp:lastModifiedBy> </cp:lastModifiedBy>
  <cp:revision>38</cp:revision>
  <cp:lastPrinted>2020-02-26T07:44:14Z</cp:lastPrinted>
  <dcterms:created xsi:type="dcterms:W3CDTF">2020-01-10T06:04:44Z</dcterms:created>
  <dcterms:modified xsi:type="dcterms:W3CDTF">2020-02-26T07:48:31Z</dcterms:modified>
</cp:coreProperties>
</file>